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67"/>
  </p:notesMasterIdLst>
  <p:sldIdLst>
    <p:sldId id="256" r:id="rId2"/>
    <p:sldId id="258" r:id="rId3"/>
    <p:sldId id="259" r:id="rId4"/>
    <p:sldId id="260" r:id="rId5"/>
    <p:sldId id="261" r:id="rId6"/>
    <p:sldId id="304" r:id="rId7"/>
    <p:sldId id="262" r:id="rId8"/>
    <p:sldId id="306" r:id="rId9"/>
    <p:sldId id="263" r:id="rId10"/>
    <p:sldId id="308" r:id="rId11"/>
    <p:sldId id="309" r:id="rId12"/>
    <p:sldId id="310" r:id="rId13"/>
    <p:sldId id="313" r:id="rId14"/>
    <p:sldId id="264" r:id="rId15"/>
    <p:sldId id="311" r:id="rId16"/>
    <p:sldId id="312"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9" r:id="rId51"/>
    <p:sldId id="350" r:id="rId52"/>
    <p:sldId id="351" r:id="rId53"/>
    <p:sldId id="352" r:id="rId54"/>
    <p:sldId id="353" r:id="rId55"/>
    <p:sldId id="354" r:id="rId56"/>
    <p:sldId id="355" r:id="rId57"/>
    <p:sldId id="356" r:id="rId58"/>
    <p:sldId id="357" r:id="rId59"/>
    <p:sldId id="358" r:id="rId60"/>
    <p:sldId id="359" r:id="rId61"/>
    <p:sldId id="361" r:id="rId62"/>
    <p:sldId id="362" r:id="rId63"/>
    <p:sldId id="363" r:id="rId64"/>
    <p:sldId id="364" r:id="rId65"/>
    <p:sldId id="284"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7C8A6B-1EB7-41D2-9F80-73FB63987853}">
  <a:tblStyle styleId="{AB7C8A6B-1EB7-41D2-9F80-73FB639878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29" autoAdjust="0"/>
  </p:normalViewPr>
  <p:slideViewPr>
    <p:cSldViewPr snapToGrid="0">
      <p:cViewPr varScale="1">
        <p:scale>
          <a:sx n="128" d="100"/>
          <a:sy n="128" d="100"/>
        </p:scale>
        <p:origin x="22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468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288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844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endParaRPr sz="3200"/>
          </a:p>
        </p:txBody>
      </p:sp>
    </p:spTree>
    <p:extLst>
      <p:ext uri="{BB962C8B-B14F-4D97-AF65-F5344CB8AC3E}">
        <p14:creationId xmlns:p14="http://schemas.microsoft.com/office/powerpoint/2010/main" val="392053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616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532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endParaRPr sz="3200"/>
          </a:p>
        </p:txBody>
      </p:sp>
    </p:spTree>
    <p:extLst>
      <p:ext uri="{BB962C8B-B14F-4D97-AF65-F5344CB8AC3E}">
        <p14:creationId xmlns:p14="http://schemas.microsoft.com/office/powerpoint/2010/main" val="3645898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673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523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899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437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endParaRPr sz="3200"/>
          </a:p>
        </p:txBody>
      </p:sp>
    </p:spTree>
    <p:extLst>
      <p:ext uri="{BB962C8B-B14F-4D97-AF65-F5344CB8AC3E}">
        <p14:creationId xmlns:p14="http://schemas.microsoft.com/office/powerpoint/2010/main" val="1209282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373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247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endParaRPr sz="3200"/>
          </a:p>
        </p:txBody>
      </p:sp>
    </p:spTree>
    <p:extLst>
      <p:ext uri="{BB962C8B-B14F-4D97-AF65-F5344CB8AC3E}">
        <p14:creationId xmlns:p14="http://schemas.microsoft.com/office/powerpoint/2010/main" val="1821839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69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592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042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812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376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endParaRPr sz="3200"/>
          </a:p>
        </p:txBody>
      </p:sp>
    </p:spTree>
    <p:extLst>
      <p:ext uri="{BB962C8B-B14F-4D97-AF65-F5344CB8AC3E}">
        <p14:creationId xmlns:p14="http://schemas.microsoft.com/office/powerpoint/2010/main" val="2301498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382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782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34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671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692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26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endParaRPr sz="3200"/>
          </a:p>
        </p:txBody>
      </p:sp>
    </p:spTree>
    <p:extLst>
      <p:ext uri="{BB962C8B-B14F-4D97-AF65-F5344CB8AC3E}">
        <p14:creationId xmlns:p14="http://schemas.microsoft.com/office/powerpoint/2010/main" val="5354368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12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r>
              <a:rPr lang="en-US" sz="4800">
                <a:effectLst/>
                <a:latin typeface="Times New Roman" panose="02020603050405020304" pitchFamily="18" charset="0"/>
                <a:ea typeface="Calibri" panose="020F0502020204030204" pitchFamily="34" charset="0"/>
              </a:rPr>
              <a:t>Với sự cải tiến và phát triển mạnh mẽ của khoa học và công nghệ thì các thiết bị, hệ thống thông minh cũng dần được tạo ra. Các hệ thống điều khiển thông minh được sử dụng rộng rãi trong đời sống, chẳng hạn như các hệ thống thông minh điều khiển thiết bị điện trong nhà. Các hệ thống điều khiển thông minh sẽ không ngừng phát triển, đặc biệt trong thời kỳ mạng Internet đang phát triển rất mạnh mẽ như ngày nay.</a:t>
            </a:r>
            <a:endParaRPr lang="en-US" sz="4800">
              <a:effectLst/>
              <a:latin typeface="Times New Roman" panose="02020603050405020304" pitchFamily="18" charset="0"/>
              <a:ea typeface="Times New Roman" panose="02020603050405020304" pitchFamily="18" charset="0"/>
            </a:endParaRPr>
          </a:p>
          <a:p>
            <a:r>
              <a:rPr lang="en-US" sz="4800">
                <a:effectLst/>
                <a:latin typeface="Times New Roman" panose="02020603050405020304" pitchFamily="18" charset="0"/>
                <a:ea typeface="Calibri" panose="020F0502020204030204" pitchFamily="34" charset="0"/>
              </a:rPr>
              <a:t>Trong tiểu luận môn học này, em thiết kế một công tắc thông minh điều khiển các thiết bị điện một cách tiện lợi. Thông qua Website, trợ lý ảo Google hoặc ứng dụng Android, người dùng có thể điều khiển các thiết bị điện đã kết nối với công tắc và đương nhiên là điện thoại thông minh và công tắc đã được kết nối với Internet. Nếu không có Internet, công tắc thông minh có thể được điều khiển bằng công tắc cảm biến chạm</a:t>
            </a:r>
            <a:endParaRPr sz="3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946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5827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endParaRPr sz="3200"/>
          </a:p>
        </p:txBody>
      </p:sp>
    </p:spTree>
    <p:extLst>
      <p:ext uri="{BB962C8B-B14F-4D97-AF65-F5344CB8AC3E}">
        <p14:creationId xmlns:p14="http://schemas.microsoft.com/office/powerpoint/2010/main" val="1134928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566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566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0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471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endParaRPr sz="3200"/>
          </a:p>
        </p:txBody>
      </p:sp>
    </p:spTree>
    <p:extLst>
      <p:ext uri="{BB962C8B-B14F-4D97-AF65-F5344CB8AC3E}">
        <p14:creationId xmlns:p14="http://schemas.microsoft.com/office/powerpoint/2010/main" val="17396987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835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611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endParaRPr sz="3200"/>
          </a:p>
        </p:txBody>
      </p:sp>
    </p:spTree>
    <p:extLst>
      <p:ext uri="{BB962C8B-B14F-4D97-AF65-F5344CB8AC3E}">
        <p14:creationId xmlns:p14="http://schemas.microsoft.com/office/powerpoint/2010/main" val="3389632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782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5958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777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endParaRPr sz="3200"/>
          </a:p>
        </p:txBody>
      </p:sp>
    </p:spTree>
    <p:extLst>
      <p:ext uri="{BB962C8B-B14F-4D97-AF65-F5344CB8AC3E}">
        <p14:creationId xmlns:p14="http://schemas.microsoft.com/office/powerpoint/2010/main" val="5901899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7783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9002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348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8798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61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spcBef>
                <a:spcPts val="600"/>
              </a:spcBef>
              <a:spcAft>
                <a:spcPts val="600"/>
              </a:spcAft>
            </a:pPr>
            <a:endParaRPr sz="3200"/>
          </a:p>
        </p:txBody>
      </p:sp>
    </p:spTree>
    <p:extLst>
      <p:ext uri="{BB962C8B-B14F-4D97-AF65-F5344CB8AC3E}">
        <p14:creationId xmlns:p14="http://schemas.microsoft.com/office/powerpoint/2010/main" val="23833332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174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1664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4217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814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351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608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0" r:id="rId8"/>
    <p:sldLayoutId id="2147483661" r:id="rId9"/>
    <p:sldLayoutId id="2147483665" r:id="rId10"/>
    <p:sldLayoutId id="2147483670" r:id="rId11"/>
    <p:sldLayoutId id="2147483673" r:id="rId12"/>
    <p:sldLayoutId id="2147483674" r:id="rId13"/>
    <p:sldLayoutId id="2147483675"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hyperlink" Target="iftt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37.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39.jpeg"/></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597933"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3948747" y="1188916"/>
            <a:ext cx="4564209" cy="24484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800" b="1"/>
              <a:t>CÔNG TẮC THÔNG MINH ĐIỀU KHIỂN QUA TRỢ LÝ ẢO GOOGLE, WEBSITE HOẶC ỨNG DỤNG ANDROID</a:t>
            </a:r>
            <a:endParaRPr sz="2800" b="1">
              <a:solidFill>
                <a:schemeClr val="dk2"/>
              </a:solidFill>
            </a:endParaRPr>
          </a:p>
        </p:txBody>
      </p:sp>
      <p:sp>
        <p:nvSpPr>
          <p:cNvPr id="1885" name="Google Shape;1885;p35"/>
          <p:cNvSpPr txBox="1">
            <a:spLocks noGrp="1"/>
          </p:cNvSpPr>
          <p:nvPr>
            <p:ph type="subTitle" idx="1"/>
          </p:nvPr>
        </p:nvSpPr>
        <p:spPr>
          <a:xfrm>
            <a:off x="5221282" y="3550707"/>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800">
                <a:solidFill>
                  <a:schemeClr val="accent1">
                    <a:lumMod val="75000"/>
                  </a:schemeClr>
                </a:solidFill>
                <a:latin typeface="+mj-lt"/>
                <a:cs typeface="Times New Roman" panose="02020603050405020304" pitchFamily="18" charset="0"/>
              </a:rPr>
              <a:t>Sinh viên thực hiện:</a:t>
            </a:r>
          </a:p>
          <a:p>
            <a:pPr marL="0" lvl="0" indent="0" algn="r" rtl="0">
              <a:spcBef>
                <a:spcPts val="0"/>
              </a:spcBef>
              <a:spcAft>
                <a:spcPts val="0"/>
              </a:spcAft>
              <a:buClr>
                <a:schemeClr val="dk1"/>
              </a:buClr>
              <a:buSzPts val="1100"/>
              <a:buFont typeface="Arial"/>
              <a:buNone/>
            </a:pPr>
            <a:r>
              <a:rPr lang="en-US" sz="1800" b="1">
                <a:solidFill>
                  <a:schemeClr val="accent1">
                    <a:lumMod val="75000"/>
                  </a:schemeClr>
                </a:solidFill>
                <a:latin typeface="+mj-lt"/>
                <a:cs typeface="Times New Roman" panose="02020603050405020304" pitchFamily="18" charset="0"/>
              </a:rPr>
              <a:t>Huỳnh Tấn Thịnh</a:t>
            </a:r>
          </a:p>
        </p:txBody>
      </p:sp>
      <p:sp>
        <p:nvSpPr>
          <p:cNvPr id="2" name="TextBox 1">
            <a:extLst>
              <a:ext uri="{FF2B5EF4-FFF2-40B4-BE49-F238E27FC236}">
                <a16:creationId xmlns:a16="http://schemas.microsoft.com/office/drawing/2014/main" id="{7D22163A-B1BE-448B-BDDF-3A95FC91CD6F}"/>
              </a:ext>
            </a:extLst>
          </p:cNvPr>
          <p:cNvSpPr txBox="1"/>
          <p:nvPr/>
        </p:nvSpPr>
        <p:spPr>
          <a:xfrm>
            <a:off x="5306519" y="137127"/>
            <a:ext cx="397240" cy="307777"/>
          </a:xfrm>
          <a:prstGeom prst="rect">
            <a:avLst/>
          </a:prstGeom>
          <a:solidFill>
            <a:schemeClr val="bg1"/>
          </a:solidFill>
        </p:spPr>
        <p:txBody>
          <a:bodyPr wrap="square" rtlCol="0">
            <a:spAutoFit/>
          </a:bodyPr>
          <a:lstStyle/>
          <a:p>
            <a:endParaRPr lang="en-US">
              <a:solidFill>
                <a:schemeClr val="tx1"/>
              </a:solidFill>
            </a:endParaRPr>
          </a:p>
        </p:txBody>
      </p:sp>
      <p:sp>
        <p:nvSpPr>
          <p:cNvPr id="199" name="Google Shape;1884;p35">
            <a:extLst>
              <a:ext uri="{FF2B5EF4-FFF2-40B4-BE49-F238E27FC236}">
                <a16:creationId xmlns:a16="http://schemas.microsoft.com/office/drawing/2014/main" id="{E3505B14-6164-46C4-B223-F810BE9BE05C}"/>
              </a:ext>
            </a:extLst>
          </p:cNvPr>
          <p:cNvSpPr txBox="1">
            <a:spLocks/>
          </p:cNvSpPr>
          <p:nvPr/>
        </p:nvSpPr>
        <p:spPr>
          <a:xfrm>
            <a:off x="1680876" y="35369"/>
            <a:ext cx="5234571" cy="7461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1pPr>
            <a:lvl2pPr marR="0" lvl="1"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2pPr>
            <a:lvl3pPr marR="0" lvl="2"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3pPr>
            <a:lvl4pPr marR="0" lvl="3"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4pPr>
            <a:lvl5pPr marR="0" lvl="4"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5pPr>
            <a:lvl6pPr marR="0" lvl="5"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6pPr>
            <a:lvl7pPr marR="0" lvl="6"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7pPr>
            <a:lvl8pPr marR="0" lvl="7"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8pPr>
            <a:lvl9pPr marR="0" lvl="8"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9pPr>
          </a:lstStyle>
          <a:p>
            <a:pPr algn="ctr">
              <a:lnSpc>
                <a:spcPct val="150000"/>
              </a:lnSpc>
            </a:pPr>
            <a:r>
              <a:rPr lang="en-US" sz="2000" b="1"/>
              <a:t>TRƯỜNG ĐH THÔNG TIN LIÊN LẠC</a:t>
            </a:r>
          </a:p>
          <a:p>
            <a:pPr algn="ctr"/>
            <a:r>
              <a:rPr lang="en-US" sz="1600" b="1">
                <a:solidFill>
                  <a:srgbClr val="FF0000"/>
                </a:solidFill>
              </a:rPr>
              <a:t>KHOA CNTT – TÁC CHIẾN KGM</a:t>
            </a:r>
            <a:endParaRPr lang="en-US" sz="2000" b="1">
              <a:solidFill>
                <a:srgbClr val="FF0000"/>
              </a:solidFill>
            </a:endParaRPr>
          </a:p>
        </p:txBody>
      </p:sp>
      <p:sp>
        <p:nvSpPr>
          <p:cNvPr id="202" name="Google Shape;1885;p35">
            <a:extLst>
              <a:ext uri="{FF2B5EF4-FFF2-40B4-BE49-F238E27FC236}">
                <a16:creationId xmlns:a16="http://schemas.microsoft.com/office/drawing/2014/main" id="{695460F9-DE9A-4F3D-99B9-8DA2A4AD5DEE}"/>
              </a:ext>
            </a:extLst>
          </p:cNvPr>
          <p:cNvSpPr txBox="1">
            <a:spLocks/>
          </p:cNvSpPr>
          <p:nvPr/>
        </p:nvSpPr>
        <p:spPr>
          <a:xfrm>
            <a:off x="5221282" y="4218542"/>
            <a:ext cx="3264300" cy="896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rgbClr val="77C6FC"/>
              </a:buClr>
              <a:buSzPts val="2800"/>
              <a:buFont typeface="Barlow Semi Condensed Medium"/>
              <a:buNone/>
              <a:defRPr sz="2800" b="0" i="0" u="none" strike="noStrike" cap="none">
                <a:solidFill>
                  <a:srgbClr val="77C6FC"/>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rgbClr val="77C6FC"/>
              </a:buClr>
              <a:buSzPts val="2800"/>
              <a:buFont typeface="Barlow Semi Condensed Medium"/>
              <a:buNone/>
              <a:defRPr sz="2800" b="0" i="0" u="none" strike="noStrike" cap="none">
                <a:solidFill>
                  <a:srgbClr val="77C6FC"/>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rgbClr val="77C6FC"/>
              </a:buClr>
              <a:buSzPts val="2800"/>
              <a:buFont typeface="Barlow Semi Condensed Medium"/>
              <a:buNone/>
              <a:defRPr sz="2800" b="0" i="0" u="none" strike="noStrike" cap="none">
                <a:solidFill>
                  <a:srgbClr val="77C6FC"/>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rgbClr val="77C6FC"/>
              </a:buClr>
              <a:buSzPts val="2800"/>
              <a:buFont typeface="Barlow Semi Condensed Medium"/>
              <a:buNone/>
              <a:defRPr sz="2800" b="0" i="0" u="none" strike="noStrike" cap="none">
                <a:solidFill>
                  <a:srgbClr val="77C6FC"/>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rgbClr val="77C6FC"/>
              </a:buClr>
              <a:buSzPts val="2800"/>
              <a:buFont typeface="Barlow Semi Condensed Medium"/>
              <a:buNone/>
              <a:defRPr sz="2800" b="0" i="0" u="none" strike="noStrike" cap="none">
                <a:solidFill>
                  <a:srgbClr val="77C6FC"/>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rgbClr val="77C6FC"/>
              </a:buClr>
              <a:buSzPts val="2800"/>
              <a:buFont typeface="Barlow Semi Condensed Medium"/>
              <a:buNone/>
              <a:defRPr sz="2800" b="0" i="0" u="none" strike="noStrike" cap="none">
                <a:solidFill>
                  <a:srgbClr val="77C6FC"/>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rgbClr val="77C6FC"/>
              </a:buClr>
              <a:buSzPts val="2800"/>
              <a:buFont typeface="Barlow Semi Condensed Medium"/>
              <a:buNone/>
              <a:defRPr sz="2800" b="0" i="0" u="none" strike="noStrike" cap="none">
                <a:solidFill>
                  <a:srgbClr val="77C6FC"/>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rgbClr val="77C6FC"/>
              </a:buClr>
              <a:buSzPts val="2800"/>
              <a:buFont typeface="Barlow Semi Condensed Medium"/>
              <a:buNone/>
              <a:defRPr sz="2800" b="0" i="0" u="none" strike="noStrike" cap="none">
                <a:solidFill>
                  <a:srgbClr val="77C6FC"/>
                </a:solidFill>
                <a:latin typeface="Barlow Semi Condensed Medium"/>
                <a:ea typeface="Barlow Semi Condensed Medium"/>
                <a:cs typeface="Barlow Semi Condensed Medium"/>
                <a:sym typeface="Barlow Semi Condensed Medium"/>
              </a:defRPr>
            </a:lvl9pPr>
          </a:lstStyle>
          <a:p>
            <a:pPr>
              <a:buClr>
                <a:schemeClr val="dk1"/>
              </a:buClr>
              <a:buSzPts val="1100"/>
              <a:buFont typeface="Arial"/>
              <a:buNone/>
            </a:pPr>
            <a:r>
              <a:rPr lang="en-US" sz="1800">
                <a:solidFill>
                  <a:srgbClr val="00B050"/>
                </a:solidFill>
                <a:latin typeface="+mj-lt"/>
                <a:cs typeface="Times New Roman" panose="02020603050405020304" pitchFamily="18" charset="0"/>
              </a:rPr>
              <a:t>GVHD: Hồ Kim Giàu</a:t>
            </a:r>
            <a:endParaRPr lang="en-US" sz="1800" b="1">
              <a:solidFill>
                <a:srgbClr val="00B050"/>
              </a:solidFill>
              <a:latin typeface="+mj-lt"/>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42" name="Google Shape;2330;p44">
            <a:extLst>
              <a:ext uri="{FF2B5EF4-FFF2-40B4-BE49-F238E27FC236}">
                <a16:creationId xmlns:a16="http://schemas.microsoft.com/office/drawing/2014/main" id="{1E941395-0D41-40EA-946F-F11341BA6597}"/>
              </a:ext>
            </a:extLst>
          </p:cNvPr>
          <p:cNvSpPr txBox="1">
            <a:spLocks noGrp="1"/>
          </p:cNvSpPr>
          <p:nvPr>
            <p:ph type="subTitle" idx="1"/>
          </p:nvPr>
        </p:nvSpPr>
        <p:spPr>
          <a:xfrm>
            <a:off x="2926050" y="535838"/>
            <a:ext cx="3291900" cy="6565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chemeClr val="accent1">
                    <a:lumMod val="75000"/>
                  </a:schemeClr>
                </a:solidFill>
                <a:latin typeface="Barlow Semi Condensed"/>
                <a:ea typeface="Barlow Semi Condensed"/>
                <a:cs typeface="Barlow Semi Condensed"/>
                <a:sym typeface="Barlow Semi Condensed"/>
              </a:rPr>
              <a:t>BÓNG ĐÈN LED</a:t>
            </a:r>
            <a:endParaRPr sz="2800" b="1">
              <a:solidFill>
                <a:schemeClr val="accent1">
                  <a:lumMod val="75000"/>
                </a:schemeClr>
              </a:solidFill>
              <a:latin typeface="Barlow Semi Condensed"/>
              <a:ea typeface="Barlow Semi Condensed"/>
              <a:cs typeface="Barlow Semi Condensed"/>
              <a:sym typeface="Barlow Semi Condensed"/>
            </a:endParaRPr>
          </a:p>
        </p:txBody>
      </p:sp>
      <p:sp>
        <p:nvSpPr>
          <p:cNvPr id="7" name="Google Shape;2330;p44">
            <a:extLst>
              <a:ext uri="{FF2B5EF4-FFF2-40B4-BE49-F238E27FC236}">
                <a16:creationId xmlns:a16="http://schemas.microsoft.com/office/drawing/2014/main" id="{A5F519AA-FF4B-4698-8167-EDB32C27F712}"/>
              </a:ext>
            </a:extLst>
          </p:cNvPr>
          <p:cNvSpPr txBox="1">
            <a:spLocks/>
          </p:cNvSpPr>
          <p:nvPr/>
        </p:nvSpPr>
        <p:spPr>
          <a:xfrm>
            <a:off x="804672" y="1258887"/>
            <a:ext cx="40087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r>
              <a:rPr lang="vi-VN" sz="1800">
                <a:solidFill>
                  <a:schemeClr val="tx1"/>
                </a:solidFill>
              </a:rPr>
              <a:t>Sử dụng thêm các bóng đèn led để biết được </a:t>
            </a:r>
            <a:r>
              <a:rPr lang="en-US" sz="1800">
                <a:solidFill>
                  <a:schemeClr val="tx1"/>
                </a:solidFill>
              </a:rPr>
              <a:t>thiết bị điện</a:t>
            </a:r>
            <a:r>
              <a:rPr lang="vi-VN" sz="1800">
                <a:solidFill>
                  <a:schemeClr val="tx1"/>
                </a:solidFill>
              </a:rPr>
              <a:t> nào đang được cấp nguồn điện hoặc không.</a:t>
            </a:r>
            <a:endParaRPr lang="en-US" sz="1800">
              <a:solidFill>
                <a:schemeClr val="tx1"/>
              </a:solidFill>
            </a:endParaRPr>
          </a:p>
          <a:p>
            <a:pPr algn="just"/>
            <a:endParaRPr lang="en-US" sz="1800">
              <a:solidFill>
                <a:schemeClr val="tx1"/>
              </a:solidFill>
              <a:latin typeface="Barlow Semi Condensed"/>
              <a:ea typeface="Barlow Semi Condensed"/>
              <a:cs typeface="Barlow Semi Condensed"/>
              <a:sym typeface="Barlow Semi Condensed"/>
            </a:endParaRPr>
          </a:p>
          <a:p>
            <a:pPr algn="just">
              <a:lnSpc>
                <a:spcPct val="150000"/>
              </a:lnSpc>
            </a:pPr>
            <a:r>
              <a:rPr lang="en-US" sz="1800" b="1">
                <a:solidFill>
                  <a:schemeClr val="tx1"/>
                </a:solidFill>
                <a:latin typeface="Barlow Semi Condensed"/>
                <a:ea typeface="Barlow Semi Condensed"/>
                <a:cs typeface="Barlow Semi Condensed"/>
                <a:sym typeface="Barlow Semi Condensed"/>
              </a:rPr>
              <a:t>Thông số kỹ thuật:</a:t>
            </a:r>
          </a:p>
          <a:p>
            <a:pPr algn="just"/>
            <a:r>
              <a:rPr lang="vi-VN" sz="1800">
                <a:solidFill>
                  <a:schemeClr val="tx1"/>
                </a:solidFill>
                <a:latin typeface="Barlow Semi Condensed"/>
                <a:ea typeface="Barlow Semi Condensed"/>
                <a:cs typeface="Barlow Semi Condensed"/>
                <a:sym typeface="Barlow Semi Condensed"/>
              </a:rPr>
              <a:t>- Kích thước: 3mm.</a:t>
            </a:r>
          </a:p>
          <a:p>
            <a:pPr algn="just"/>
            <a:r>
              <a:rPr lang="vi-VN" sz="1800">
                <a:solidFill>
                  <a:schemeClr val="tx1"/>
                </a:solidFill>
                <a:latin typeface="Barlow Semi Condensed"/>
                <a:ea typeface="Barlow Semi Condensed"/>
                <a:cs typeface="Barlow Semi Condensed"/>
                <a:sym typeface="Barlow Semi Condensed"/>
              </a:rPr>
              <a:t>- Màu: đỏ, xanh, lục, vàng, trắng.</a:t>
            </a:r>
          </a:p>
        </p:txBody>
      </p:sp>
      <p:pic>
        <p:nvPicPr>
          <p:cNvPr id="8" name="Picture 7">
            <a:extLst>
              <a:ext uri="{FF2B5EF4-FFF2-40B4-BE49-F238E27FC236}">
                <a16:creationId xmlns:a16="http://schemas.microsoft.com/office/drawing/2014/main" id="{532EFAD0-6220-445B-BE31-32B9AE369735}"/>
              </a:ext>
            </a:extLst>
          </p:cNvPr>
          <p:cNvPicPr/>
          <p:nvPr/>
        </p:nvPicPr>
        <p:blipFill>
          <a:blip r:embed="rId3"/>
          <a:stretch>
            <a:fillRect/>
          </a:stretch>
        </p:blipFill>
        <p:spPr>
          <a:xfrm>
            <a:off x="5789347" y="1689417"/>
            <a:ext cx="1764665" cy="1764665"/>
          </a:xfrm>
          <a:prstGeom prst="rect">
            <a:avLst/>
          </a:prstGeom>
        </p:spPr>
      </p:pic>
    </p:spTree>
    <p:extLst>
      <p:ext uri="{BB962C8B-B14F-4D97-AF65-F5344CB8AC3E}">
        <p14:creationId xmlns:p14="http://schemas.microsoft.com/office/powerpoint/2010/main" val="242980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567635" y="535838"/>
            <a:ext cx="4008729"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CẢM ỨNG CHẠM TTP223</a:t>
            </a:r>
          </a:p>
        </p:txBody>
      </p:sp>
      <p:sp>
        <p:nvSpPr>
          <p:cNvPr id="284" name="Google Shape;2330;p44">
            <a:extLst>
              <a:ext uri="{FF2B5EF4-FFF2-40B4-BE49-F238E27FC236}">
                <a16:creationId xmlns:a16="http://schemas.microsoft.com/office/drawing/2014/main" id="{EA67BBA7-C779-4A10-B892-22820184D730}"/>
              </a:ext>
            </a:extLst>
          </p:cNvPr>
          <p:cNvSpPr txBox="1">
            <a:spLocks/>
          </p:cNvSpPr>
          <p:nvPr/>
        </p:nvSpPr>
        <p:spPr>
          <a:xfrm>
            <a:off x="804672" y="1258887"/>
            <a:ext cx="40087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r>
              <a:rPr lang="vi-VN" sz="1800">
                <a:solidFill>
                  <a:schemeClr val="tx1"/>
                </a:solidFill>
              </a:rPr>
              <a:t>Để phòng trường hợp không thể điều khiển qua wifi, ta cần phải có thêm công tắc điều khiển để cấp nguồn điện cho các </a:t>
            </a:r>
            <a:r>
              <a:rPr lang="en-US" sz="1800">
                <a:solidFill>
                  <a:schemeClr val="tx1"/>
                </a:solidFill>
              </a:rPr>
              <a:t>thiết bị điện</a:t>
            </a:r>
            <a:r>
              <a:rPr lang="vi-VN" sz="1800">
                <a:solidFill>
                  <a:schemeClr val="tx1"/>
                </a:solidFill>
              </a:rPr>
              <a:t>. Ở đây, ta dùng cảm ứng chạm điện dung TTP223.</a:t>
            </a:r>
            <a:endParaRPr lang="en-US" sz="1800">
              <a:solidFill>
                <a:schemeClr val="tx1"/>
              </a:solidFill>
            </a:endParaRPr>
          </a:p>
          <a:p>
            <a:pPr algn="just"/>
            <a:endParaRPr lang="en-US" sz="1800">
              <a:solidFill>
                <a:schemeClr val="tx1"/>
              </a:solidFill>
              <a:latin typeface="Barlow Semi Condensed"/>
              <a:ea typeface="Barlow Semi Condensed"/>
              <a:cs typeface="Barlow Semi Condensed"/>
              <a:sym typeface="Barlow Semi Condensed"/>
            </a:endParaRPr>
          </a:p>
          <a:p>
            <a:pPr algn="just">
              <a:lnSpc>
                <a:spcPct val="150000"/>
              </a:lnSpc>
            </a:pPr>
            <a:r>
              <a:rPr lang="en-US" sz="1800" b="1">
                <a:solidFill>
                  <a:schemeClr val="tx1"/>
                </a:solidFill>
                <a:latin typeface="Barlow Semi Condensed"/>
                <a:ea typeface="Barlow Semi Condensed"/>
                <a:cs typeface="Barlow Semi Condensed"/>
                <a:sym typeface="Barlow Semi Condensed"/>
              </a:rPr>
              <a:t>Thông số kỹ thuật:</a:t>
            </a:r>
          </a:p>
          <a:p>
            <a:pPr algn="just"/>
            <a:r>
              <a:rPr lang="vi-VN" sz="1800">
                <a:solidFill>
                  <a:schemeClr val="tx1"/>
                </a:solidFill>
                <a:latin typeface="Barlow Semi Condensed"/>
                <a:ea typeface="Barlow Semi Condensed"/>
                <a:cs typeface="Barlow Semi Condensed"/>
                <a:sym typeface="Barlow Semi Condensed"/>
              </a:rPr>
              <a:t>- IC chính: TTP223B.</a:t>
            </a:r>
          </a:p>
          <a:p>
            <a:pPr algn="just"/>
            <a:r>
              <a:rPr lang="vi-VN" sz="1800">
                <a:solidFill>
                  <a:schemeClr val="tx1"/>
                </a:solidFill>
                <a:latin typeface="Barlow Semi Condensed"/>
                <a:ea typeface="Barlow Semi Condensed"/>
                <a:cs typeface="Barlow Semi Condensed"/>
                <a:sym typeface="Barlow Semi Condensed"/>
              </a:rPr>
              <a:t>- Điện áp hoạt động: 3V – 5V.</a:t>
            </a:r>
          </a:p>
          <a:p>
            <a:pPr algn="just"/>
            <a:r>
              <a:rPr lang="vi-VN" sz="1800">
                <a:solidFill>
                  <a:schemeClr val="tx1"/>
                </a:solidFill>
                <a:latin typeface="Barlow Semi Condensed"/>
                <a:ea typeface="Barlow Semi Condensed"/>
                <a:cs typeface="Barlow Semi Condensed"/>
                <a:sym typeface="Barlow Semi Condensed"/>
              </a:rPr>
              <a:t>- Dòng điện tiêu thụ: 0.025mA.</a:t>
            </a:r>
          </a:p>
        </p:txBody>
      </p:sp>
      <p:pic>
        <p:nvPicPr>
          <p:cNvPr id="5" name="Picture 4" descr="TTP223 1-Channel Capacitive Touch Sensor Module Red Color buy online at Low  Price in India - ElectronicsComp.com">
            <a:extLst>
              <a:ext uri="{FF2B5EF4-FFF2-40B4-BE49-F238E27FC236}">
                <a16:creationId xmlns:a16="http://schemas.microsoft.com/office/drawing/2014/main" id="{26E51A1A-3137-4416-A18B-681895F0930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6674" y="1896745"/>
            <a:ext cx="1350010" cy="1350010"/>
          </a:xfrm>
          <a:prstGeom prst="rect">
            <a:avLst/>
          </a:prstGeom>
          <a:noFill/>
          <a:ln>
            <a:noFill/>
          </a:ln>
        </p:spPr>
      </p:pic>
    </p:spTree>
    <p:extLst>
      <p:ext uri="{BB962C8B-B14F-4D97-AF65-F5344CB8AC3E}">
        <p14:creationId xmlns:p14="http://schemas.microsoft.com/office/powerpoint/2010/main" val="24091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4"/>
                                        </p:tgtEl>
                                        <p:attrNameLst>
                                          <p:attrName>style.visibility</p:attrName>
                                        </p:attrNameLst>
                                      </p:cBhvr>
                                      <p:to>
                                        <p:strVal val="visible"/>
                                      </p:to>
                                    </p:set>
                                    <p:animEffect transition="in" filter="fade">
                                      <p:cBhvr>
                                        <p:cTn id="12"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528498"/>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a:t>PHÂN TÍCH</a:t>
            </a:r>
            <a:br>
              <a:rPr lang="en-US" sz="4400"/>
            </a:br>
            <a:r>
              <a:rPr lang="en-US" sz="4400"/>
              <a:t>THIẾT KẾ</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2239244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vi-VN">
                <a:solidFill>
                  <a:schemeClr val="dk2"/>
                </a:solidFill>
                <a:latin typeface="Abel"/>
                <a:ea typeface="Abel"/>
                <a:cs typeface="Abel"/>
                <a:sym typeface="Abel"/>
              </a:rPr>
              <a:t>Sơ</a:t>
            </a:r>
            <a:r>
              <a:rPr lang="en">
                <a:solidFill>
                  <a:schemeClr val="dk2"/>
                </a:solidFill>
                <a:latin typeface="Abel"/>
                <a:ea typeface="Abel"/>
                <a:cs typeface="Abel"/>
                <a:sym typeface="Abel"/>
              </a:rPr>
              <a:t> đồ</a:t>
            </a:r>
            <a:endParaRPr>
              <a:solidFill>
                <a:schemeClr val="dk2"/>
              </a:solidFill>
              <a:latin typeface="Abel"/>
              <a:ea typeface="Abel"/>
              <a:cs typeface="Abel"/>
              <a:sym typeface="Abel"/>
            </a:endParaRPr>
          </a:p>
        </p:txBody>
      </p:sp>
      <p:sp>
        <p:nvSpPr>
          <p:cNvPr id="2177" name="Google Shape;2177;p39"/>
          <p:cNvSpPr txBox="1">
            <a:spLocks noGrp="1"/>
          </p:cNvSpPr>
          <p:nvPr>
            <p:ph type="title"/>
          </p:nvPr>
        </p:nvSpPr>
        <p:spPr>
          <a:xfrm>
            <a:off x="1986756" y="2430033"/>
            <a:ext cx="5170018" cy="1015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LƯU ĐỒ GIẢI THUẬT</a:t>
            </a:r>
            <a:br>
              <a:rPr lang="en" b="1"/>
            </a:br>
            <a:r>
              <a:rPr lang="en" b="1"/>
              <a:t>ĐỐI VỚI WEBSITE</a:t>
            </a:r>
            <a:endParaRPr b="1"/>
          </a:p>
        </p:txBody>
      </p:sp>
      <p:grpSp>
        <p:nvGrpSpPr>
          <p:cNvPr id="31" name="Google Shape;3479;p59">
            <a:extLst>
              <a:ext uri="{FF2B5EF4-FFF2-40B4-BE49-F238E27FC236}">
                <a16:creationId xmlns:a16="http://schemas.microsoft.com/office/drawing/2014/main" id="{ED032E55-2400-44EE-9ACD-0E8C39BDAED7}"/>
              </a:ext>
            </a:extLst>
          </p:cNvPr>
          <p:cNvGrpSpPr>
            <a:grpSpLocks noChangeAspect="1"/>
          </p:cNvGrpSpPr>
          <p:nvPr/>
        </p:nvGrpSpPr>
        <p:grpSpPr>
          <a:xfrm>
            <a:off x="4273005" y="879248"/>
            <a:ext cx="597520" cy="594360"/>
            <a:chOff x="1412450" y="1954475"/>
            <a:chExt cx="297750" cy="296175"/>
          </a:xfrm>
        </p:grpSpPr>
        <p:sp>
          <p:nvSpPr>
            <p:cNvPr id="32" name="Google Shape;3480;p59">
              <a:extLst>
                <a:ext uri="{FF2B5EF4-FFF2-40B4-BE49-F238E27FC236}">
                  <a16:creationId xmlns:a16="http://schemas.microsoft.com/office/drawing/2014/main" id="{4B1595BE-1CE7-4D0E-87B7-D58707BC5E8C}"/>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 name="Google Shape;3481;p59">
              <a:extLst>
                <a:ext uri="{FF2B5EF4-FFF2-40B4-BE49-F238E27FC236}">
                  <a16:creationId xmlns:a16="http://schemas.microsoft.com/office/drawing/2014/main" id="{15A16802-923A-4B2B-8B08-B6CCC0229698}"/>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extLst>
      <p:ext uri="{BB962C8B-B14F-4D97-AF65-F5344CB8AC3E}">
        <p14:creationId xmlns:p14="http://schemas.microsoft.com/office/powerpoint/2010/main" val="3566867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19" name="Google Shape;2330;p44">
            <a:extLst>
              <a:ext uri="{FF2B5EF4-FFF2-40B4-BE49-F238E27FC236}">
                <a16:creationId xmlns:a16="http://schemas.microsoft.com/office/drawing/2014/main" id="{DC96432C-D78B-439C-9C97-8433FEF95B24}"/>
              </a:ext>
            </a:extLst>
          </p:cNvPr>
          <p:cNvSpPr txBox="1">
            <a:spLocks/>
          </p:cNvSpPr>
          <p:nvPr/>
        </p:nvSpPr>
        <p:spPr>
          <a:xfrm>
            <a:off x="2567635" y="535838"/>
            <a:ext cx="4008729"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WEBSITE</a:t>
            </a:r>
          </a:p>
          <a:p>
            <a:pPr algn="ctr"/>
            <a:r>
              <a:rPr lang="en-US" sz="2000" b="1">
                <a:solidFill>
                  <a:schemeClr val="tx1"/>
                </a:solidFill>
                <a:latin typeface="Barlow Semi Condensed"/>
                <a:ea typeface="Barlow Semi Condensed"/>
                <a:cs typeface="Barlow Semi Condensed"/>
                <a:sym typeface="Barlow Semi Condensed"/>
              </a:rPr>
              <a:t>Nhận và xử lý request</a:t>
            </a:r>
            <a:endParaRPr lang="en-US" sz="1800" b="1">
              <a:solidFill>
                <a:schemeClr val="tx1"/>
              </a:solidFill>
              <a:latin typeface="Barlow Semi Condensed"/>
              <a:ea typeface="Barlow Semi Condensed"/>
              <a:cs typeface="Barlow Semi Condensed"/>
              <a:sym typeface="Barlow Semi Condensed"/>
            </a:endParaRPr>
          </a:p>
        </p:txBody>
      </p:sp>
      <p:pic>
        <p:nvPicPr>
          <p:cNvPr id="20" name="Picture 19">
            <a:extLst>
              <a:ext uri="{FF2B5EF4-FFF2-40B4-BE49-F238E27FC236}">
                <a16:creationId xmlns:a16="http://schemas.microsoft.com/office/drawing/2014/main" id="{7C59713B-BE91-4E95-8226-28C8A334D1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9788" y="145446"/>
            <a:ext cx="3364421" cy="48526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19" name="Google Shape;2330;p44">
            <a:extLst>
              <a:ext uri="{FF2B5EF4-FFF2-40B4-BE49-F238E27FC236}">
                <a16:creationId xmlns:a16="http://schemas.microsoft.com/office/drawing/2014/main" id="{DC96432C-D78B-439C-9C97-8433FEF95B24}"/>
              </a:ext>
            </a:extLst>
          </p:cNvPr>
          <p:cNvSpPr txBox="1">
            <a:spLocks/>
          </p:cNvSpPr>
          <p:nvPr/>
        </p:nvSpPr>
        <p:spPr>
          <a:xfrm>
            <a:off x="2567635" y="535838"/>
            <a:ext cx="4008729"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WEBSITE</a:t>
            </a:r>
          </a:p>
          <a:p>
            <a:pPr algn="ctr"/>
            <a:r>
              <a:rPr lang="en-US" sz="2000" b="1">
                <a:solidFill>
                  <a:schemeClr val="tx1"/>
                </a:solidFill>
                <a:latin typeface="Barlow Semi Condensed"/>
                <a:ea typeface="Barlow Semi Condensed"/>
                <a:cs typeface="Barlow Semi Condensed"/>
                <a:sym typeface="Barlow Semi Condensed"/>
              </a:rPr>
              <a:t>Lấy các giá trị đã lưu</a:t>
            </a:r>
            <a:endParaRPr lang="en-US" sz="1800" b="1">
              <a:solidFill>
                <a:schemeClr val="tx1"/>
              </a:solidFill>
              <a:latin typeface="Barlow Semi Condensed"/>
              <a:ea typeface="Barlow Semi Condensed"/>
              <a:cs typeface="Barlow Semi Condensed"/>
              <a:sym typeface="Barlow Semi Condensed"/>
            </a:endParaRPr>
          </a:p>
        </p:txBody>
      </p:sp>
      <p:pic>
        <p:nvPicPr>
          <p:cNvPr id="4" name="Picture 3">
            <a:extLst>
              <a:ext uri="{FF2B5EF4-FFF2-40B4-BE49-F238E27FC236}">
                <a16:creationId xmlns:a16="http://schemas.microsoft.com/office/drawing/2014/main" id="{B40DE9A3-1E73-4166-BDAB-653A5F0135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4722" y="147875"/>
            <a:ext cx="2134553" cy="4847749"/>
          </a:xfrm>
          <a:prstGeom prst="rect">
            <a:avLst/>
          </a:prstGeom>
          <a:noFill/>
          <a:ln>
            <a:noFill/>
          </a:ln>
        </p:spPr>
      </p:pic>
    </p:spTree>
    <p:extLst>
      <p:ext uri="{BB962C8B-B14F-4D97-AF65-F5344CB8AC3E}">
        <p14:creationId xmlns:p14="http://schemas.microsoft.com/office/powerpoint/2010/main" val="248187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19" name="Google Shape;2330;p44">
            <a:extLst>
              <a:ext uri="{FF2B5EF4-FFF2-40B4-BE49-F238E27FC236}">
                <a16:creationId xmlns:a16="http://schemas.microsoft.com/office/drawing/2014/main" id="{DC96432C-D78B-439C-9C97-8433FEF95B24}"/>
              </a:ext>
            </a:extLst>
          </p:cNvPr>
          <p:cNvSpPr txBox="1">
            <a:spLocks/>
          </p:cNvSpPr>
          <p:nvPr/>
        </p:nvSpPr>
        <p:spPr>
          <a:xfrm>
            <a:off x="2567635" y="535838"/>
            <a:ext cx="4008729"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WEBSITE</a:t>
            </a:r>
          </a:p>
          <a:p>
            <a:pPr algn="ctr"/>
            <a:r>
              <a:rPr lang="en-US" sz="2000" b="1">
                <a:solidFill>
                  <a:schemeClr val="tx1"/>
                </a:solidFill>
                <a:latin typeface="Barlow Semi Condensed"/>
                <a:ea typeface="Barlow Semi Condensed"/>
                <a:cs typeface="Barlow Semi Condensed"/>
                <a:sym typeface="Barlow Semi Condensed"/>
              </a:rPr>
              <a:t>Lưu các giá trị</a:t>
            </a:r>
            <a:endParaRPr lang="en-US" sz="1800" b="1">
              <a:solidFill>
                <a:schemeClr val="tx1"/>
              </a:solidFill>
              <a:latin typeface="Barlow Semi Condensed"/>
              <a:ea typeface="Barlow Semi Condensed"/>
              <a:cs typeface="Barlow Semi Condensed"/>
              <a:sym typeface="Barlow Semi Condensed"/>
            </a:endParaRPr>
          </a:p>
        </p:txBody>
      </p:sp>
      <p:pic>
        <p:nvPicPr>
          <p:cNvPr id="5" name="Picture 4">
            <a:extLst>
              <a:ext uri="{FF2B5EF4-FFF2-40B4-BE49-F238E27FC236}">
                <a16:creationId xmlns:a16="http://schemas.microsoft.com/office/drawing/2014/main" id="{D1CC0F58-CCC1-48C6-86E0-043F934A78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78566" y="1549819"/>
            <a:ext cx="1586865" cy="3258185"/>
          </a:xfrm>
          <a:prstGeom prst="rect">
            <a:avLst/>
          </a:prstGeom>
          <a:noFill/>
          <a:ln>
            <a:noFill/>
          </a:ln>
        </p:spPr>
      </p:pic>
    </p:spTree>
    <p:extLst>
      <p:ext uri="{BB962C8B-B14F-4D97-AF65-F5344CB8AC3E}">
        <p14:creationId xmlns:p14="http://schemas.microsoft.com/office/powerpoint/2010/main" val="250322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vi-VN">
                <a:solidFill>
                  <a:schemeClr val="dk2"/>
                </a:solidFill>
                <a:latin typeface="Abel"/>
                <a:ea typeface="Abel"/>
                <a:cs typeface="Abel"/>
                <a:sym typeface="Abel"/>
              </a:rPr>
              <a:t>Sơ</a:t>
            </a:r>
            <a:r>
              <a:rPr lang="en">
                <a:solidFill>
                  <a:schemeClr val="dk2"/>
                </a:solidFill>
                <a:latin typeface="Abel"/>
                <a:ea typeface="Abel"/>
                <a:cs typeface="Abel"/>
                <a:sym typeface="Abel"/>
              </a:rPr>
              <a:t> đồ</a:t>
            </a:r>
            <a:endParaRPr>
              <a:solidFill>
                <a:schemeClr val="dk2"/>
              </a:solidFill>
              <a:latin typeface="Abel"/>
              <a:ea typeface="Abel"/>
              <a:cs typeface="Abel"/>
              <a:sym typeface="Abel"/>
            </a:endParaRPr>
          </a:p>
        </p:txBody>
      </p:sp>
      <p:sp>
        <p:nvSpPr>
          <p:cNvPr id="2177" name="Google Shape;2177;p39"/>
          <p:cNvSpPr txBox="1">
            <a:spLocks noGrp="1"/>
          </p:cNvSpPr>
          <p:nvPr>
            <p:ph type="title"/>
          </p:nvPr>
        </p:nvSpPr>
        <p:spPr>
          <a:xfrm>
            <a:off x="1986756" y="2430033"/>
            <a:ext cx="5170018" cy="1015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LƯU ĐỒ GIẢI THUẬT</a:t>
            </a:r>
            <a:br>
              <a:rPr lang="en" b="1"/>
            </a:br>
            <a:r>
              <a:rPr lang="en" b="1"/>
              <a:t>ĐỐI VỚI ARDUINO</a:t>
            </a:r>
            <a:endParaRPr b="1"/>
          </a:p>
        </p:txBody>
      </p:sp>
      <p:grpSp>
        <p:nvGrpSpPr>
          <p:cNvPr id="31" name="Google Shape;3479;p59">
            <a:extLst>
              <a:ext uri="{FF2B5EF4-FFF2-40B4-BE49-F238E27FC236}">
                <a16:creationId xmlns:a16="http://schemas.microsoft.com/office/drawing/2014/main" id="{ED032E55-2400-44EE-9ACD-0E8C39BDAED7}"/>
              </a:ext>
            </a:extLst>
          </p:cNvPr>
          <p:cNvGrpSpPr>
            <a:grpSpLocks noChangeAspect="1"/>
          </p:cNvGrpSpPr>
          <p:nvPr/>
        </p:nvGrpSpPr>
        <p:grpSpPr>
          <a:xfrm>
            <a:off x="4273005" y="879248"/>
            <a:ext cx="597520" cy="594360"/>
            <a:chOff x="1412450" y="1954475"/>
            <a:chExt cx="297750" cy="296175"/>
          </a:xfrm>
        </p:grpSpPr>
        <p:sp>
          <p:nvSpPr>
            <p:cNvPr id="32" name="Google Shape;3480;p59">
              <a:extLst>
                <a:ext uri="{FF2B5EF4-FFF2-40B4-BE49-F238E27FC236}">
                  <a16:creationId xmlns:a16="http://schemas.microsoft.com/office/drawing/2014/main" id="{4B1595BE-1CE7-4D0E-87B7-D58707BC5E8C}"/>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 name="Google Shape;3481;p59">
              <a:extLst>
                <a:ext uri="{FF2B5EF4-FFF2-40B4-BE49-F238E27FC236}">
                  <a16:creationId xmlns:a16="http://schemas.microsoft.com/office/drawing/2014/main" id="{15A16802-923A-4B2B-8B08-B6CCC0229698}"/>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extLst>
      <p:ext uri="{BB962C8B-B14F-4D97-AF65-F5344CB8AC3E}">
        <p14:creationId xmlns:p14="http://schemas.microsoft.com/office/powerpoint/2010/main" val="470595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19" name="Google Shape;2330;p44">
            <a:extLst>
              <a:ext uri="{FF2B5EF4-FFF2-40B4-BE49-F238E27FC236}">
                <a16:creationId xmlns:a16="http://schemas.microsoft.com/office/drawing/2014/main" id="{DC96432C-D78B-439C-9C97-8433FEF95B24}"/>
              </a:ext>
            </a:extLst>
          </p:cNvPr>
          <p:cNvSpPr txBox="1">
            <a:spLocks/>
          </p:cNvSpPr>
          <p:nvPr/>
        </p:nvSpPr>
        <p:spPr>
          <a:xfrm>
            <a:off x="2567635" y="535838"/>
            <a:ext cx="4008729"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ARDUINO</a:t>
            </a:r>
          </a:p>
          <a:p>
            <a:pPr algn="ctr"/>
            <a:r>
              <a:rPr lang="en-US" sz="2000" b="1">
                <a:solidFill>
                  <a:schemeClr val="tx1"/>
                </a:solidFill>
                <a:latin typeface="Barlow Semi Condensed"/>
                <a:ea typeface="Barlow Semi Condensed"/>
                <a:cs typeface="Barlow Semi Condensed"/>
                <a:sym typeface="Barlow Semi Condensed"/>
              </a:rPr>
              <a:t>Kết nối Wifi</a:t>
            </a:r>
            <a:endParaRPr lang="en-US" sz="1800" b="1">
              <a:solidFill>
                <a:schemeClr val="tx1"/>
              </a:solidFill>
              <a:latin typeface="Barlow Semi Condensed"/>
              <a:ea typeface="Barlow Semi Condensed"/>
              <a:cs typeface="Barlow Semi Condensed"/>
              <a:sym typeface="Barlow Semi Condensed"/>
            </a:endParaRPr>
          </a:p>
        </p:txBody>
      </p:sp>
      <p:pic>
        <p:nvPicPr>
          <p:cNvPr id="4" name="Picture 3">
            <a:extLst>
              <a:ext uri="{FF2B5EF4-FFF2-40B4-BE49-F238E27FC236}">
                <a16:creationId xmlns:a16="http://schemas.microsoft.com/office/drawing/2014/main" id="{D91E45B3-0F0E-488F-8293-64CC16DE3E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27971" y="1480718"/>
            <a:ext cx="3488055" cy="3528060"/>
          </a:xfrm>
          <a:prstGeom prst="rect">
            <a:avLst/>
          </a:prstGeom>
          <a:noFill/>
          <a:ln>
            <a:noFill/>
          </a:ln>
        </p:spPr>
      </p:pic>
    </p:spTree>
    <p:extLst>
      <p:ext uri="{BB962C8B-B14F-4D97-AF65-F5344CB8AC3E}">
        <p14:creationId xmlns:p14="http://schemas.microsoft.com/office/powerpoint/2010/main" val="157209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19" name="Google Shape;2330;p44">
            <a:extLst>
              <a:ext uri="{FF2B5EF4-FFF2-40B4-BE49-F238E27FC236}">
                <a16:creationId xmlns:a16="http://schemas.microsoft.com/office/drawing/2014/main" id="{DC96432C-D78B-439C-9C97-8433FEF95B24}"/>
              </a:ext>
            </a:extLst>
          </p:cNvPr>
          <p:cNvSpPr txBox="1">
            <a:spLocks/>
          </p:cNvSpPr>
          <p:nvPr/>
        </p:nvSpPr>
        <p:spPr>
          <a:xfrm>
            <a:off x="2567635" y="535838"/>
            <a:ext cx="4008729"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ARDUINO</a:t>
            </a:r>
          </a:p>
          <a:p>
            <a:pPr algn="ctr"/>
            <a:r>
              <a:rPr lang="en-US" sz="2000" b="1">
                <a:solidFill>
                  <a:schemeClr val="tx1"/>
                </a:solidFill>
                <a:latin typeface="Barlow Semi Condensed"/>
                <a:ea typeface="Barlow Semi Condensed"/>
                <a:cs typeface="Barlow Semi Condensed"/>
                <a:sym typeface="Barlow Semi Condensed"/>
              </a:rPr>
              <a:t>Nhận và xử lý giá trị cảm ứng chạm</a:t>
            </a:r>
            <a:endParaRPr lang="en-US" sz="1800" b="1">
              <a:solidFill>
                <a:schemeClr val="tx1"/>
              </a:solidFill>
              <a:latin typeface="Barlow Semi Condensed"/>
              <a:ea typeface="Barlow Semi Condensed"/>
              <a:cs typeface="Barlow Semi Condensed"/>
              <a:sym typeface="Barlow Semi Condensed"/>
            </a:endParaRPr>
          </a:p>
        </p:txBody>
      </p:sp>
      <p:pic>
        <p:nvPicPr>
          <p:cNvPr id="5" name="Picture 4">
            <a:extLst>
              <a:ext uri="{FF2B5EF4-FFF2-40B4-BE49-F238E27FC236}">
                <a16:creationId xmlns:a16="http://schemas.microsoft.com/office/drawing/2014/main" id="{8BCABBF5-1939-4884-A104-0184390397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8922" y="157162"/>
            <a:ext cx="1986153" cy="4829175"/>
          </a:xfrm>
          <a:prstGeom prst="rect">
            <a:avLst/>
          </a:prstGeom>
          <a:noFill/>
          <a:ln>
            <a:noFill/>
          </a:ln>
        </p:spPr>
      </p:pic>
    </p:spTree>
    <p:extLst>
      <p:ext uri="{BB962C8B-B14F-4D97-AF65-F5344CB8AC3E}">
        <p14:creationId xmlns:p14="http://schemas.microsoft.com/office/powerpoint/2010/main" val="22387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rgbClr val="DD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rgbClr val="F3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rgbClr val="D8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382832"/>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193025"/>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00379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600" b="1"/>
              <a:t>NỘI DUNG</a:t>
            </a:r>
            <a:endParaRPr sz="3600" b="1"/>
          </a:p>
        </p:txBody>
      </p:sp>
      <p:sp>
        <p:nvSpPr>
          <p:cNvPr id="2139" name="Google Shape;2139;p37"/>
          <p:cNvSpPr txBox="1">
            <a:spLocks noGrp="1"/>
          </p:cNvSpPr>
          <p:nvPr>
            <p:ph type="subTitle" idx="2"/>
          </p:nvPr>
        </p:nvSpPr>
        <p:spPr>
          <a:xfrm>
            <a:off x="1460980" y="698478"/>
            <a:ext cx="2615100" cy="4365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a:t>TỔNG QUAN</a:t>
            </a:r>
          </a:p>
        </p:txBody>
      </p:sp>
      <p:sp>
        <p:nvSpPr>
          <p:cNvPr id="2141" name="Google Shape;2141;p37"/>
          <p:cNvSpPr txBox="1">
            <a:spLocks noGrp="1"/>
          </p:cNvSpPr>
          <p:nvPr>
            <p:ph type="subTitle" idx="3"/>
          </p:nvPr>
        </p:nvSpPr>
        <p:spPr>
          <a:xfrm>
            <a:off x="1464661" y="1377908"/>
            <a:ext cx="2615100" cy="714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tx1"/>
                </a:solidFill>
              </a:rPr>
              <a:t>PHÂN TÍCH</a:t>
            </a:r>
          </a:p>
          <a:p>
            <a:pPr marL="0" lvl="0" indent="0" algn="l" rtl="0">
              <a:lnSpc>
                <a:spcPct val="115000"/>
              </a:lnSpc>
              <a:spcBef>
                <a:spcPts val="0"/>
              </a:spcBef>
              <a:spcAft>
                <a:spcPts val="0"/>
              </a:spcAft>
              <a:buNone/>
            </a:pPr>
            <a:r>
              <a:rPr lang="en" b="1">
                <a:solidFill>
                  <a:schemeClr val="tx1"/>
                </a:solidFill>
              </a:rPr>
              <a:t>THIẾT KẾ</a:t>
            </a:r>
            <a:endParaRPr b="1">
              <a:solidFill>
                <a:schemeClr val="tx1"/>
              </a:solidFill>
            </a:endParaRPr>
          </a:p>
        </p:txBody>
      </p:sp>
      <p:sp>
        <p:nvSpPr>
          <p:cNvPr id="2144" name="Google Shape;2144;p37"/>
          <p:cNvSpPr txBox="1">
            <a:spLocks noGrp="1"/>
          </p:cNvSpPr>
          <p:nvPr>
            <p:ph type="subTitle" idx="6"/>
          </p:nvPr>
        </p:nvSpPr>
        <p:spPr>
          <a:xfrm>
            <a:off x="1460561" y="2246688"/>
            <a:ext cx="2887078"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CHƯƠNG TRÌNH</a:t>
            </a:r>
          </a:p>
          <a:p>
            <a:pPr marL="0" lvl="0" indent="0" algn="l" rtl="0">
              <a:spcBef>
                <a:spcPts val="0"/>
              </a:spcBef>
              <a:spcAft>
                <a:spcPts val="0"/>
              </a:spcAft>
              <a:buClr>
                <a:schemeClr val="dk1"/>
              </a:buClr>
              <a:buSzPts val="1100"/>
              <a:buFont typeface="Arial"/>
              <a:buNone/>
            </a:pPr>
            <a:r>
              <a:rPr lang="en-US" sz="1800" b="1"/>
              <a:t>ỨNG DỤNG</a:t>
            </a:r>
            <a:endParaRPr sz="1800" b="1"/>
          </a:p>
        </p:txBody>
      </p:sp>
      <p:sp>
        <p:nvSpPr>
          <p:cNvPr id="2146" name="Google Shape;2146;p37"/>
          <p:cNvSpPr txBox="1">
            <a:spLocks noGrp="1"/>
          </p:cNvSpPr>
          <p:nvPr>
            <p:ph type="subTitle" idx="8"/>
          </p:nvPr>
        </p:nvSpPr>
        <p:spPr>
          <a:xfrm>
            <a:off x="1466452" y="3075974"/>
            <a:ext cx="26151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DEMO SẢN PHẨM</a:t>
            </a:r>
            <a:endParaRPr sz="1800" b="1"/>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53374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34510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15647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75" name="Google Shape;2130;p37">
            <a:extLst>
              <a:ext uri="{FF2B5EF4-FFF2-40B4-BE49-F238E27FC236}">
                <a16:creationId xmlns:a16="http://schemas.microsoft.com/office/drawing/2014/main" id="{E7C4A48A-4FB4-429C-B4B0-27C71CAC700A}"/>
              </a:ext>
            </a:extLst>
          </p:cNvPr>
          <p:cNvGrpSpPr/>
          <p:nvPr/>
        </p:nvGrpSpPr>
        <p:grpSpPr>
          <a:xfrm>
            <a:off x="736207" y="3816261"/>
            <a:ext cx="635100" cy="734704"/>
            <a:chOff x="731647" y="3806675"/>
            <a:chExt cx="635100" cy="734704"/>
          </a:xfrm>
        </p:grpSpPr>
        <p:grpSp>
          <p:nvGrpSpPr>
            <p:cNvPr id="276" name="Google Shape;2131;p37">
              <a:extLst>
                <a:ext uri="{FF2B5EF4-FFF2-40B4-BE49-F238E27FC236}">
                  <a16:creationId xmlns:a16="http://schemas.microsoft.com/office/drawing/2014/main" id="{B31E66A9-1C6F-478D-A2B1-097A31590373}"/>
                </a:ext>
              </a:extLst>
            </p:cNvPr>
            <p:cNvGrpSpPr/>
            <p:nvPr/>
          </p:nvGrpSpPr>
          <p:grpSpPr>
            <a:xfrm>
              <a:off x="731647" y="3806675"/>
              <a:ext cx="635100" cy="635100"/>
              <a:chOff x="917231" y="3983097"/>
              <a:chExt cx="635100" cy="635100"/>
            </a:xfrm>
          </p:grpSpPr>
          <p:sp>
            <p:nvSpPr>
              <p:cNvPr id="281" name="Google Shape;2132;p37">
                <a:extLst>
                  <a:ext uri="{FF2B5EF4-FFF2-40B4-BE49-F238E27FC236}">
                    <a16:creationId xmlns:a16="http://schemas.microsoft.com/office/drawing/2014/main" id="{9219AD14-F2A5-44A5-A74B-97F4E6C61AAB}"/>
                  </a:ext>
                </a:extLst>
              </p:cNvPr>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133;p37">
                <a:extLst>
                  <a:ext uri="{FF2B5EF4-FFF2-40B4-BE49-F238E27FC236}">
                    <a16:creationId xmlns:a16="http://schemas.microsoft.com/office/drawing/2014/main" id="{AB3A0653-C637-479D-BBC0-7697F70603D9}"/>
                  </a:ext>
                </a:extLst>
              </p:cNvPr>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134;p37">
              <a:extLst>
                <a:ext uri="{FF2B5EF4-FFF2-40B4-BE49-F238E27FC236}">
                  <a16:creationId xmlns:a16="http://schemas.microsoft.com/office/drawing/2014/main" id="{4E64BCFE-0CFA-4004-B3F6-5B6C297ADFD1}"/>
                </a:ext>
              </a:extLst>
            </p:cNvPr>
            <p:cNvGrpSpPr/>
            <p:nvPr/>
          </p:nvGrpSpPr>
          <p:grpSpPr>
            <a:xfrm>
              <a:off x="961679" y="4514379"/>
              <a:ext cx="175013" cy="27000"/>
              <a:chOff x="5662375" y="212375"/>
              <a:chExt cx="175013" cy="27000"/>
            </a:xfrm>
          </p:grpSpPr>
          <p:sp>
            <p:nvSpPr>
              <p:cNvPr id="278" name="Google Shape;2135;p37">
                <a:extLst>
                  <a:ext uri="{FF2B5EF4-FFF2-40B4-BE49-F238E27FC236}">
                    <a16:creationId xmlns:a16="http://schemas.microsoft.com/office/drawing/2014/main" id="{98368E37-905D-462B-8062-6EBA6CEB01D0}"/>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9" name="Google Shape;2136;p37">
                <a:extLst>
                  <a:ext uri="{FF2B5EF4-FFF2-40B4-BE49-F238E27FC236}">
                    <a16:creationId xmlns:a16="http://schemas.microsoft.com/office/drawing/2014/main" id="{1CF17034-BB10-4615-B1E3-BA4C506E0F92}"/>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80" name="Google Shape;2137;p37">
                <a:extLst>
                  <a:ext uri="{FF2B5EF4-FFF2-40B4-BE49-F238E27FC236}">
                    <a16:creationId xmlns:a16="http://schemas.microsoft.com/office/drawing/2014/main" id="{7635AD34-FA1E-4472-BE12-FC5D975B94BB}"/>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83" name="Google Shape;2146;p37">
            <a:extLst>
              <a:ext uri="{FF2B5EF4-FFF2-40B4-BE49-F238E27FC236}">
                <a16:creationId xmlns:a16="http://schemas.microsoft.com/office/drawing/2014/main" id="{C50C6570-753C-407B-9CF7-8A802B6282FD}"/>
              </a:ext>
            </a:extLst>
          </p:cNvPr>
          <p:cNvSpPr txBox="1">
            <a:spLocks/>
          </p:cNvSpPr>
          <p:nvPr/>
        </p:nvSpPr>
        <p:spPr>
          <a:xfrm>
            <a:off x="1471012" y="3888440"/>
            <a:ext cx="2615100"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vi-VN" sz="1800" b="1"/>
              <a:t>KẾT LUẬN</a:t>
            </a:r>
          </a:p>
          <a:p>
            <a:pPr>
              <a:buClr>
                <a:schemeClr val="dk1"/>
              </a:buClr>
              <a:buSzPts val="1100"/>
            </a:pPr>
            <a:r>
              <a:rPr lang="vi-VN" sz="1800" b="1"/>
              <a:t>HƯỚNG PHÁT TRIỂN</a:t>
            </a:r>
          </a:p>
        </p:txBody>
      </p:sp>
      <p:sp>
        <p:nvSpPr>
          <p:cNvPr id="284" name="Google Shape;2150;p37">
            <a:extLst>
              <a:ext uri="{FF2B5EF4-FFF2-40B4-BE49-F238E27FC236}">
                <a16:creationId xmlns:a16="http://schemas.microsoft.com/office/drawing/2014/main" id="{DD5283C4-6CE2-4978-8D5C-1ABFF2B874EB}"/>
              </a:ext>
            </a:extLst>
          </p:cNvPr>
          <p:cNvSpPr txBox="1">
            <a:spLocks/>
          </p:cNvSpPr>
          <p:nvPr/>
        </p:nvSpPr>
        <p:spPr>
          <a:xfrm>
            <a:off x="818376" y="3968938"/>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a:t>05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19" name="Google Shape;2330;p44">
            <a:extLst>
              <a:ext uri="{FF2B5EF4-FFF2-40B4-BE49-F238E27FC236}">
                <a16:creationId xmlns:a16="http://schemas.microsoft.com/office/drawing/2014/main" id="{DC96432C-D78B-439C-9C97-8433FEF95B24}"/>
              </a:ext>
            </a:extLst>
          </p:cNvPr>
          <p:cNvSpPr txBox="1">
            <a:spLocks/>
          </p:cNvSpPr>
          <p:nvPr/>
        </p:nvSpPr>
        <p:spPr>
          <a:xfrm>
            <a:off x="2567635" y="535838"/>
            <a:ext cx="4008729"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ARDUINO</a:t>
            </a:r>
          </a:p>
          <a:p>
            <a:pPr algn="ctr"/>
            <a:r>
              <a:rPr lang="en-US" sz="2000" b="1">
                <a:solidFill>
                  <a:schemeClr val="tx1"/>
                </a:solidFill>
                <a:latin typeface="Barlow Semi Condensed"/>
                <a:ea typeface="Barlow Semi Condensed"/>
                <a:cs typeface="Barlow Semi Condensed"/>
                <a:sym typeface="Barlow Semi Condensed"/>
              </a:rPr>
              <a:t>Nhận và xử lý giá trị từ Website</a:t>
            </a:r>
            <a:endParaRPr lang="en-US" sz="1800" b="1">
              <a:solidFill>
                <a:schemeClr val="tx1"/>
              </a:solidFill>
              <a:latin typeface="Barlow Semi Condensed"/>
              <a:ea typeface="Barlow Semi Condensed"/>
              <a:cs typeface="Barlow Semi Condensed"/>
              <a:sym typeface="Barlow Semi Condensed"/>
            </a:endParaRPr>
          </a:p>
        </p:txBody>
      </p:sp>
      <p:pic>
        <p:nvPicPr>
          <p:cNvPr id="4" name="Picture 3">
            <a:extLst>
              <a:ext uri="{FF2B5EF4-FFF2-40B4-BE49-F238E27FC236}">
                <a16:creationId xmlns:a16="http://schemas.microsoft.com/office/drawing/2014/main" id="{448914B8-8F99-418C-8E50-46F06A04F3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2551" y="161163"/>
            <a:ext cx="3358896" cy="4821174"/>
          </a:xfrm>
          <a:prstGeom prst="rect">
            <a:avLst/>
          </a:prstGeom>
          <a:noFill/>
          <a:ln>
            <a:noFill/>
          </a:ln>
        </p:spPr>
      </p:pic>
    </p:spTree>
    <p:extLst>
      <p:ext uri="{BB962C8B-B14F-4D97-AF65-F5344CB8AC3E}">
        <p14:creationId xmlns:p14="http://schemas.microsoft.com/office/powerpoint/2010/main" val="77803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19" name="Google Shape;2330;p44">
            <a:extLst>
              <a:ext uri="{FF2B5EF4-FFF2-40B4-BE49-F238E27FC236}">
                <a16:creationId xmlns:a16="http://schemas.microsoft.com/office/drawing/2014/main" id="{DC96432C-D78B-439C-9C97-8433FEF95B24}"/>
              </a:ext>
            </a:extLst>
          </p:cNvPr>
          <p:cNvSpPr txBox="1">
            <a:spLocks/>
          </p:cNvSpPr>
          <p:nvPr/>
        </p:nvSpPr>
        <p:spPr>
          <a:xfrm>
            <a:off x="2567635" y="535838"/>
            <a:ext cx="4008729"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ARDUINO</a:t>
            </a:r>
          </a:p>
          <a:p>
            <a:pPr algn="ctr"/>
            <a:r>
              <a:rPr lang="en-US" sz="2000" b="1">
                <a:solidFill>
                  <a:schemeClr val="tx1"/>
                </a:solidFill>
                <a:latin typeface="Barlow Semi Condensed"/>
                <a:ea typeface="Barlow Semi Condensed"/>
                <a:cs typeface="Barlow Semi Condensed"/>
                <a:sym typeface="Barlow Semi Condensed"/>
              </a:rPr>
              <a:t>Xử lý và gửi dữ liệu lên Website</a:t>
            </a:r>
            <a:endParaRPr lang="en-US" sz="1800" b="1">
              <a:solidFill>
                <a:schemeClr val="tx1"/>
              </a:solidFill>
              <a:latin typeface="Barlow Semi Condensed"/>
              <a:ea typeface="Barlow Semi Condensed"/>
              <a:cs typeface="Barlow Semi Condensed"/>
              <a:sym typeface="Barlow Semi Condensed"/>
            </a:endParaRPr>
          </a:p>
        </p:txBody>
      </p:sp>
      <p:pic>
        <p:nvPicPr>
          <p:cNvPr id="5" name="Picture 4">
            <a:extLst>
              <a:ext uri="{FF2B5EF4-FFF2-40B4-BE49-F238E27FC236}">
                <a16:creationId xmlns:a16="http://schemas.microsoft.com/office/drawing/2014/main" id="{1D313557-A41D-4896-9EA0-FCFAF3ECFE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5203" y="169164"/>
            <a:ext cx="3593592" cy="4805172"/>
          </a:xfrm>
          <a:prstGeom prst="rect">
            <a:avLst/>
          </a:prstGeom>
          <a:noFill/>
          <a:ln>
            <a:noFill/>
          </a:ln>
        </p:spPr>
      </p:pic>
    </p:spTree>
    <p:extLst>
      <p:ext uri="{BB962C8B-B14F-4D97-AF65-F5344CB8AC3E}">
        <p14:creationId xmlns:p14="http://schemas.microsoft.com/office/powerpoint/2010/main" val="356336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vi-VN">
                <a:solidFill>
                  <a:schemeClr val="dk2"/>
                </a:solidFill>
                <a:latin typeface="Abel"/>
                <a:ea typeface="Abel"/>
                <a:cs typeface="Abel"/>
                <a:sym typeface="Abel"/>
              </a:rPr>
              <a:t>Sơ</a:t>
            </a:r>
            <a:r>
              <a:rPr lang="en">
                <a:solidFill>
                  <a:schemeClr val="dk2"/>
                </a:solidFill>
                <a:latin typeface="Abel"/>
                <a:ea typeface="Abel"/>
                <a:cs typeface="Abel"/>
                <a:sym typeface="Abel"/>
              </a:rPr>
              <a:t> đồ</a:t>
            </a:r>
            <a:endParaRPr>
              <a:solidFill>
                <a:schemeClr val="dk2"/>
              </a:solidFill>
              <a:latin typeface="Abel"/>
              <a:ea typeface="Abel"/>
              <a:cs typeface="Abel"/>
              <a:sym typeface="Abel"/>
            </a:endParaRPr>
          </a:p>
        </p:txBody>
      </p:sp>
      <p:sp>
        <p:nvSpPr>
          <p:cNvPr id="2177" name="Google Shape;2177;p39"/>
          <p:cNvSpPr txBox="1">
            <a:spLocks noGrp="1"/>
          </p:cNvSpPr>
          <p:nvPr>
            <p:ph type="title"/>
          </p:nvPr>
        </p:nvSpPr>
        <p:spPr>
          <a:xfrm>
            <a:off x="1986756" y="2430033"/>
            <a:ext cx="5170018" cy="1015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LƯU ĐỒ GIẢI THUẬT</a:t>
            </a:r>
            <a:br>
              <a:rPr lang="en" b="1"/>
            </a:br>
            <a:r>
              <a:rPr lang="en" b="1"/>
              <a:t>ĐỐI VỚI ỨNG DỤNG ANDROID</a:t>
            </a:r>
            <a:endParaRPr b="1"/>
          </a:p>
        </p:txBody>
      </p:sp>
      <p:grpSp>
        <p:nvGrpSpPr>
          <p:cNvPr id="31" name="Google Shape;3479;p59">
            <a:extLst>
              <a:ext uri="{FF2B5EF4-FFF2-40B4-BE49-F238E27FC236}">
                <a16:creationId xmlns:a16="http://schemas.microsoft.com/office/drawing/2014/main" id="{ED032E55-2400-44EE-9ACD-0E8C39BDAED7}"/>
              </a:ext>
            </a:extLst>
          </p:cNvPr>
          <p:cNvGrpSpPr>
            <a:grpSpLocks noChangeAspect="1"/>
          </p:cNvGrpSpPr>
          <p:nvPr/>
        </p:nvGrpSpPr>
        <p:grpSpPr>
          <a:xfrm>
            <a:off x="4273005" y="879248"/>
            <a:ext cx="597520" cy="594360"/>
            <a:chOff x="1412450" y="1954475"/>
            <a:chExt cx="297750" cy="296175"/>
          </a:xfrm>
        </p:grpSpPr>
        <p:sp>
          <p:nvSpPr>
            <p:cNvPr id="32" name="Google Shape;3480;p59">
              <a:extLst>
                <a:ext uri="{FF2B5EF4-FFF2-40B4-BE49-F238E27FC236}">
                  <a16:creationId xmlns:a16="http://schemas.microsoft.com/office/drawing/2014/main" id="{4B1595BE-1CE7-4D0E-87B7-D58707BC5E8C}"/>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 name="Google Shape;3481;p59">
              <a:extLst>
                <a:ext uri="{FF2B5EF4-FFF2-40B4-BE49-F238E27FC236}">
                  <a16:creationId xmlns:a16="http://schemas.microsoft.com/office/drawing/2014/main" id="{15A16802-923A-4B2B-8B08-B6CCC0229698}"/>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extLst>
      <p:ext uri="{BB962C8B-B14F-4D97-AF65-F5344CB8AC3E}">
        <p14:creationId xmlns:p14="http://schemas.microsoft.com/office/powerpoint/2010/main" val="1537462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19" name="Google Shape;2330;p44">
            <a:extLst>
              <a:ext uri="{FF2B5EF4-FFF2-40B4-BE49-F238E27FC236}">
                <a16:creationId xmlns:a16="http://schemas.microsoft.com/office/drawing/2014/main" id="{DC96432C-D78B-439C-9C97-8433FEF95B24}"/>
              </a:ext>
            </a:extLst>
          </p:cNvPr>
          <p:cNvSpPr txBox="1">
            <a:spLocks/>
          </p:cNvSpPr>
          <p:nvPr/>
        </p:nvSpPr>
        <p:spPr>
          <a:xfrm>
            <a:off x="2567635" y="535838"/>
            <a:ext cx="4008729"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ỨNG DỤNG ANDROID</a:t>
            </a:r>
          </a:p>
          <a:p>
            <a:pPr algn="ctr"/>
            <a:r>
              <a:rPr lang="en-US" sz="2000" b="1">
                <a:solidFill>
                  <a:schemeClr val="tx1"/>
                </a:solidFill>
                <a:latin typeface="Barlow Semi Condensed"/>
                <a:ea typeface="Barlow Semi Condensed"/>
                <a:cs typeface="Barlow Semi Condensed"/>
                <a:sym typeface="Barlow Semi Condensed"/>
              </a:rPr>
              <a:t>Nhập và xử lý giá trị từ Website</a:t>
            </a:r>
            <a:endParaRPr lang="en-US" sz="1800" b="1">
              <a:solidFill>
                <a:schemeClr val="tx1"/>
              </a:solidFill>
              <a:latin typeface="Barlow Semi Condensed"/>
              <a:ea typeface="Barlow Semi Condensed"/>
              <a:cs typeface="Barlow Semi Condensed"/>
              <a:sym typeface="Barlow Semi Condensed"/>
            </a:endParaRPr>
          </a:p>
        </p:txBody>
      </p:sp>
      <p:pic>
        <p:nvPicPr>
          <p:cNvPr id="6" name="Picture 5">
            <a:extLst>
              <a:ext uri="{FF2B5EF4-FFF2-40B4-BE49-F238E27FC236}">
                <a16:creationId xmlns:a16="http://schemas.microsoft.com/office/drawing/2014/main" id="{BE473211-5861-4B82-A193-799FD82E6D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91967" y="1448410"/>
            <a:ext cx="3560064" cy="3425952"/>
          </a:xfrm>
          <a:prstGeom prst="rect">
            <a:avLst/>
          </a:prstGeom>
          <a:noFill/>
          <a:ln>
            <a:noFill/>
          </a:ln>
        </p:spPr>
      </p:pic>
    </p:spTree>
    <p:extLst>
      <p:ext uri="{BB962C8B-B14F-4D97-AF65-F5344CB8AC3E}">
        <p14:creationId xmlns:p14="http://schemas.microsoft.com/office/powerpoint/2010/main" val="31183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19" name="Google Shape;2330;p44">
            <a:extLst>
              <a:ext uri="{FF2B5EF4-FFF2-40B4-BE49-F238E27FC236}">
                <a16:creationId xmlns:a16="http://schemas.microsoft.com/office/drawing/2014/main" id="{DC96432C-D78B-439C-9C97-8433FEF95B24}"/>
              </a:ext>
            </a:extLst>
          </p:cNvPr>
          <p:cNvSpPr txBox="1">
            <a:spLocks/>
          </p:cNvSpPr>
          <p:nvPr/>
        </p:nvSpPr>
        <p:spPr>
          <a:xfrm>
            <a:off x="2567635" y="535838"/>
            <a:ext cx="4008729"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ỨNG DỤNG ANDROID</a:t>
            </a:r>
          </a:p>
          <a:p>
            <a:pPr algn="ctr"/>
            <a:r>
              <a:rPr lang="en-US" sz="2000" b="1">
                <a:solidFill>
                  <a:schemeClr val="tx1"/>
                </a:solidFill>
                <a:latin typeface="Barlow Semi Condensed"/>
                <a:ea typeface="Barlow Semi Condensed"/>
                <a:cs typeface="Barlow Semi Condensed"/>
                <a:sym typeface="Barlow Semi Condensed"/>
              </a:rPr>
              <a:t>Xử lý và gửi giá trị lên Website</a:t>
            </a:r>
            <a:endParaRPr lang="en-US" sz="1800" b="1">
              <a:solidFill>
                <a:schemeClr val="tx1"/>
              </a:solidFill>
              <a:latin typeface="Barlow Semi Condensed"/>
              <a:ea typeface="Barlow Semi Condensed"/>
              <a:cs typeface="Barlow Semi Condensed"/>
              <a:sym typeface="Barlow Semi Condensed"/>
            </a:endParaRPr>
          </a:p>
        </p:txBody>
      </p:sp>
      <p:pic>
        <p:nvPicPr>
          <p:cNvPr id="4" name="Picture 3">
            <a:extLst>
              <a:ext uri="{FF2B5EF4-FFF2-40B4-BE49-F238E27FC236}">
                <a16:creationId xmlns:a16="http://schemas.microsoft.com/office/drawing/2014/main" id="{77CD7F6F-5DB0-4628-B5CB-9908D33AC6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75484" y="1451712"/>
            <a:ext cx="5193030" cy="3155950"/>
          </a:xfrm>
          <a:prstGeom prst="rect">
            <a:avLst/>
          </a:prstGeom>
          <a:noFill/>
          <a:ln>
            <a:noFill/>
          </a:ln>
        </p:spPr>
      </p:pic>
    </p:spTree>
    <p:extLst>
      <p:ext uri="{BB962C8B-B14F-4D97-AF65-F5344CB8AC3E}">
        <p14:creationId xmlns:p14="http://schemas.microsoft.com/office/powerpoint/2010/main" val="296065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solidFill>
                  <a:schemeClr val="dk2"/>
                </a:solidFill>
                <a:latin typeface="Abel"/>
                <a:ea typeface="Abel"/>
                <a:cs typeface="Abel"/>
                <a:sym typeface="Abel"/>
              </a:rPr>
              <a:t>Trợ lý ảo</a:t>
            </a:r>
            <a:endParaRPr>
              <a:solidFill>
                <a:schemeClr val="dk2"/>
              </a:solidFill>
              <a:latin typeface="Abel"/>
              <a:ea typeface="Abel"/>
              <a:cs typeface="Abel"/>
              <a:sym typeface="Abel"/>
            </a:endParaRPr>
          </a:p>
        </p:txBody>
      </p:sp>
      <p:sp>
        <p:nvSpPr>
          <p:cNvPr id="2177" name="Google Shape;2177;p39"/>
          <p:cNvSpPr txBox="1">
            <a:spLocks noGrp="1"/>
          </p:cNvSpPr>
          <p:nvPr>
            <p:ph type="title"/>
          </p:nvPr>
        </p:nvSpPr>
        <p:spPr>
          <a:xfrm>
            <a:off x="1986756" y="2430033"/>
            <a:ext cx="5170018" cy="1015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TÌM HIỂU “IF THIS THEN THAT”</a:t>
            </a:r>
            <a:br>
              <a:rPr lang="en" b="1"/>
            </a:br>
            <a:r>
              <a:rPr lang="en" b="1"/>
              <a:t>(IFTTT)</a:t>
            </a:r>
            <a:endParaRPr b="1"/>
          </a:p>
        </p:txBody>
      </p:sp>
      <p:grpSp>
        <p:nvGrpSpPr>
          <p:cNvPr id="14" name="Google Shape;14250;p78">
            <a:extLst>
              <a:ext uri="{FF2B5EF4-FFF2-40B4-BE49-F238E27FC236}">
                <a16:creationId xmlns:a16="http://schemas.microsoft.com/office/drawing/2014/main" id="{AAC2F827-F179-4E7D-992D-9E13F42DE38D}"/>
              </a:ext>
            </a:extLst>
          </p:cNvPr>
          <p:cNvGrpSpPr>
            <a:grpSpLocks noChangeAspect="1"/>
          </p:cNvGrpSpPr>
          <p:nvPr/>
        </p:nvGrpSpPr>
        <p:grpSpPr>
          <a:xfrm>
            <a:off x="4380819" y="879248"/>
            <a:ext cx="557446" cy="594360"/>
            <a:chOff x="-34767825" y="1914325"/>
            <a:chExt cx="273325" cy="291425"/>
          </a:xfrm>
        </p:grpSpPr>
        <p:sp>
          <p:nvSpPr>
            <p:cNvPr id="15" name="Google Shape;14251;p78">
              <a:extLst>
                <a:ext uri="{FF2B5EF4-FFF2-40B4-BE49-F238E27FC236}">
                  <a16:creationId xmlns:a16="http://schemas.microsoft.com/office/drawing/2014/main" id="{579B9151-10CF-47FA-96D9-8F866F796AAE}"/>
                </a:ext>
              </a:extLst>
            </p:cNvPr>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252;p78">
              <a:extLst>
                <a:ext uri="{FF2B5EF4-FFF2-40B4-BE49-F238E27FC236}">
                  <a16:creationId xmlns:a16="http://schemas.microsoft.com/office/drawing/2014/main" id="{F30D9E2C-3ECC-4F06-93A5-C40E7B14C119}"/>
                </a:ext>
              </a:extLst>
            </p:cNvPr>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53;p78">
              <a:extLst>
                <a:ext uri="{FF2B5EF4-FFF2-40B4-BE49-F238E27FC236}">
                  <a16:creationId xmlns:a16="http://schemas.microsoft.com/office/drawing/2014/main" id="{DF6D3303-48DD-497E-8068-03AE4DEF9299}"/>
                </a:ext>
              </a:extLst>
            </p:cNvPr>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8573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pic>
        <p:nvPicPr>
          <p:cNvPr id="7" name="Picture 6">
            <a:extLst>
              <a:ext uri="{FF2B5EF4-FFF2-40B4-BE49-F238E27FC236}">
                <a16:creationId xmlns:a16="http://schemas.microsoft.com/office/drawing/2014/main" id="{6A7171BC-DE8D-49C0-A833-59CE8D416D5F}"/>
              </a:ext>
            </a:extLst>
          </p:cNvPr>
          <p:cNvPicPr>
            <a:picLocks noChangeAspect="1"/>
          </p:cNvPicPr>
          <p:nvPr/>
        </p:nvPicPr>
        <p:blipFill>
          <a:blip r:embed="rId3"/>
          <a:stretch>
            <a:fillRect/>
          </a:stretch>
        </p:blipFill>
        <p:spPr>
          <a:xfrm>
            <a:off x="4813402" y="1462306"/>
            <a:ext cx="4076793" cy="2116846"/>
          </a:xfrm>
          <a:prstGeom prst="rect">
            <a:avLst/>
          </a:prstGeom>
        </p:spPr>
      </p:pic>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IF THIS THEN THAT (IFTTT)</a:t>
            </a:r>
          </a:p>
        </p:txBody>
      </p:sp>
      <p:sp>
        <p:nvSpPr>
          <p:cNvPr id="284" name="Google Shape;2330;p44">
            <a:extLst>
              <a:ext uri="{FF2B5EF4-FFF2-40B4-BE49-F238E27FC236}">
                <a16:creationId xmlns:a16="http://schemas.microsoft.com/office/drawing/2014/main" id="{EA67BBA7-C779-4A10-B892-22820184D730}"/>
              </a:ext>
            </a:extLst>
          </p:cNvPr>
          <p:cNvSpPr txBox="1">
            <a:spLocks/>
          </p:cNvSpPr>
          <p:nvPr/>
        </p:nvSpPr>
        <p:spPr>
          <a:xfrm>
            <a:off x="804672" y="1258887"/>
            <a:ext cx="40087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spcBef>
                <a:spcPts val="600"/>
              </a:spcBef>
              <a:spcAft>
                <a:spcPts val="600"/>
              </a:spcAft>
            </a:pPr>
            <a:r>
              <a:rPr lang="vi-VN" sz="1800">
                <a:solidFill>
                  <a:schemeClr val="tx1"/>
                </a:solidFill>
              </a:rPr>
              <a:t>Để sử dụng trợ lý ảo Google, ta sử dụng IFTTT (IF THIS THEN THAT).</a:t>
            </a:r>
            <a:endParaRPr lang="en-US" sz="1800">
              <a:solidFill>
                <a:schemeClr val="tx1"/>
              </a:solidFill>
            </a:endParaRPr>
          </a:p>
          <a:p>
            <a:pPr algn="just">
              <a:spcBef>
                <a:spcPts val="600"/>
              </a:spcBef>
              <a:spcAft>
                <a:spcPts val="600"/>
              </a:spcAft>
            </a:pPr>
            <a:r>
              <a:rPr lang="en-US" sz="1800">
                <a:solidFill>
                  <a:schemeClr val="tx1"/>
                </a:solidFill>
              </a:rPr>
              <a:t>IFTTT là dịch vụ web trung gian đứng giữa 2 dịch vụ (ví dụ như 2 dịch vụ Website – Google Assistant) để thực hiện tác vụ khi có điều kiện xảy ra.</a:t>
            </a:r>
          </a:p>
          <a:p>
            <a:pPr algn="just">
              <a:spcBef>
                <a:spcPts val="600"/>
              </a:spcBef>
              <a:spcAft>
                <a:spcPts val="600"/>
              </a:spcAft>
            </a:pPr>
            <a:r>
              <a:rPr lang="en-US" sz="1800">
                <a:solidFill>
                  <a:schemeClr val="tx1"/>
                </a:solidFill>
                <a:latin typeface="Barlow Semi Condensed"/>
                <a:ea typeface="Barlow Semi Condensed"/>
                <a:cs typeface="Barlow Semi Condensed"/>
                <a:sym typeface="Barlow Semi Condensed"/>
              </a:rPr>
              <a:t>Để sử dụng IFFTT, ta sẽ đăng nhập tài khoản Google mà ta muốn điều khiển bằng trợ lý ảo Google vào trang </a:t>
            </a:r>
            <a:r>
              <a:rPr lang="en-US" sz="1800">
                <a:solidFill>
                  <a:schemeClr val="accent1">
                    <a:lumMod val="75000"/>
                  </a:schemeClr>
                </a:solidFill>
                <a:latin typeface="Barlow Semi Condensed"/>
                <a:ea typeface="Barlow Semi Condensed"/>
                <a:cs typeface="Barlow Semi Condensed"/>
                <a:sym typeface="Barlow Semi Condensed"/>
                <a:hlinkClick r:id="rId4" action="ppaction://hlinkfile">
                  <a:extLst>
                    <a:ext uri="{A12FA001-AC4F-418D-AE19-62706E023703}">
                      <ahyp:hlinkClr xmlns:ahyp="http://schemas.microsoft.com/office/drawing/2018/hyperlinkcolor" val="tx"/>
                    </a:ext>
                  </a:extLst>
                </a:hlinkClick>
              </a:rPr>
              <a:t>ifttt.com</a:t>
            </a:r>
            <a:r>
              <a:rPr lang="en-US" sz="1800">
                <a:solidFill>
                  <a:schemeClr val="tx1"/>
                </a:solidFill>
                <a:latin typeface="Barlow Semi Condensed"/>
                <a:ea typeface="Barlow Semi Condensed"/>
                <a:cs typeface="Barlow Semi Condensed"/>
                <a:sym typeface="Barlow Semi Condensed"/>
              </a:rPr>
              <a:t>. Sau đó, ta tạo lệnh điều khiển.</a:t>
            </a:r>
          </a:p>
          <a:p>
            <a:pPr algn="just">
              <a:spcBef>
                <a:spcPts val="600"/>
              </a:spcBef>
              <a:spcAft>
                <a:spcPts val="600"/>
              </a:spcAft>
            </a:pPr>
            <a:endParaRPr lang="vi-VN" sz="1800">
              <a:solidFill>
                <a:schemeClr val="tx1"/>
              </a:solidFill>
              <a:latin typeface="Barlow Semi Condensed"/>
              <a:ea typeface="Barlow Semi Condensed"/>
              <a:cs typeface="Barlow Semi Condensed"/>
              <a:sym typeface="Barlow Semi Condensed"/>
            </a:endParaRPr>
          </a:p>
        </p:txBody>
      </p:sp>
      <p:pic>
        <p:nvPicPr>
          <p:cNvPr id="6" name="Picture 5">
            <a:extLst>
              <a:ext uri="{FF2B5EF4-FFF2-40B4-BE49-F238E27FC236}">
                <a16:creationId xmlns:a16="http://schemas.microsoft.com/office/drawing/2014/main" id="{0D5CED77-886E-42AC-A1A7-F2AC85BD94B7}"/>
              </a:ext>
            </a:extLst>
          </p:cNvPr>
          <p:cNvPicPr>
            <a:picLocks noChangeAspect="1"/>
          </p:cNvPicPr>
          <p:nvPr/>
        </p:nvPicPr>
        <p:blipFill>
          <a:blip r:embed="rId5"/>
          <a:stretch>
            <a:fillRect/>
          </a:stretch>
        </p:blipFill>
        <p:spPr>
          <a:xfrm>
            <a:off x="4782408" y="1462306"/>
            <a:ext cx="4107787" cy="2116846"/>
          </a:xfrm>
          <a:prstGeom prst="rect">
            <a:avLst/>
          </a:prstGeom>
        </p:spPr>
      </p:pic>
    </p:spTree>
    <p:extLst>
      <p:ext uri="{BB962C8B-B14F-4D97-AF65-F5344CB8AC3E}">
        <p14:creationId xmlns:p14="http://schemas.microsoft.com/office/powerpoint/2010/main" val="64846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IF THIS THEN THAT (IFTTT)</a:t>
            </a:r>
          </a:p>
        </p:txBody>
      </p:sp>
      <p:sp>
        <p:nvSpPr>
          <p:cNvPr id="284" name="Google Shape;2330;p44">
            <a:extLst>
              <a:ext uri="{FF2B5EF4-FFF2-40B4-BE49-F238E27FC236}">
                <a16:creationId xmlns:a16="http://schemas.microsoft.com/office/drawing/2014/main" id="{EA67BBA7-C779-4A10-B892-22820184D730}"/>
              </a:ext>
            </a:extLst>
          </p:cNvPr>
          <p:cNvSpPr txBox="1">
            <a:spLocks/>
          </p:cNvSpPr>
          <p:nvPr/>
        </p:nvSpPr>
        <p:spPr>
          <a:xfrm>
            <a:off x="804672" y="1258887"/>
            <a:ext cx="40087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spcBef>
                <a:spcPts val="600"/>
              </a:spcBef>
              <a:spcAft>
                <a:spcPts val="600"/>
              </a:spcAft>
            </a:pPr>
            <a:r>
              <a:rPr lang="en-US" sz="1800">
                <a:solidFill>
                  <a:schemeClr val="tx1"/>
                </a:solidFill>
              </a:rPr>
              <a:t>Khi chọn vào IF This, ta tìm kiếm và chọn dịch vụ Google Assistant</a:t>
            </a:r>
            <a:r>
              <a:rPr lang="en-US" sz="1800">
                <a:solidFill>
                  <a:schemeClr val="tx1"/>
                </a:solidFill>
                <a:latin typeface="Barlow Semi Condensed"/>
                <a:ea typeface="Barlow Semi Condensed"/>
                <a:cs typeface="Barlow Semi Condensed"/>
                <a:sym typeface="Barlow Semi Condensed"/>
              </a:rPr>
              <a:t>.</a:t>
            </a:r>
          </a:p>
          <a:p>
            <a:pPr algn="just">
              <a:spcBef>
                <a:spcPts val="600"/>
              </a:spcBef>
              <a:spcAft>
                <a:spcPts val="600"/>
              </a:spcAft>
            </a:pPr>
            <a:r>
              <a:rPr lang="en-US" sz="1800">
                <a:solidFill>
                  <a:schemeClr val="tx1"/>
                </a:solidFill>
                <a:latin typeface="Barlow Semi Condensed"/>
                <a:ea typeface="Barlow Semi Condensed"/>
                <a:cs typeface="Barlow Semi Condensed"/>
                <a:sym typeface="Barlow Semi Condensed"/>
              </a:rPr>
              <a:t>Sau khi chọn dịch vụ, ta sẽ cần phải chọn 4 loại trigger để thực hiện lệnh:</a:t>
            </a:r>
          </a:p>
          <a:p>
            <a:pPr marL="285750" indent="-285750" algn="just">
              <a:spcBef>
                <a:spcPts val="600"/>
              </a:spcBef>
              <a:spcAft>
                <a:spcPts val="600"/>
              </a:spcAft>
              <a:buFontTx/>
              <a:buChar char="-"/>
            </a:pPr>
            <a:r>
              <a:rPr lang="en-US" sz="1800">
                <a:solidFill>
                  <a:schemeClr val="tx1"/>
                </a:solidFill>
                <a:latin typeface="Barlow Semi Condensed"/>
                <a:ea typeface="Barlow Semi Condensed"/>
                <a:cs typeface="Barlow Semi Condensed"/>
                <a:sym typeface="Barlow Semi Condensed"/>
              </a:rPr>
              <a:t>Nói một câu đơn giản.</a:t>
            </a:r>
          </a:p>
          <a:p>
            <a:pPr marL="285750" indent="-285750" algn="just">
              <a:spcBef>
                <a:spcPts val="600"/>
              </a:spcBef>
              <a:spcAft>
                <a:spcPts val="600"/>
              </a:spcAft>
              <a:buFontTx/>
              <a:buChar char="-"/>
            </a:pPr>
            <a:r>
              <a:rPr lang="en-US" sz="1800">
                <a:solidFill>
                  <a:schemeClr val="tx1"/>
                </a:solidFill>
                <a:latin typeface="Barlow Semi Condensed"/>
                <a:ea typeface="Barlow Semi Condensed"/>
                <a:cs typeface="Barlow Semi Condensed"/>
                <a:sym typeface="Barlow Semi Condensed"/>
              </a:rPr>
              <a:t>Nói một câu với 1 số.</a:t>
            </a:r>
          </a:p>
          <a:p>
            <a:pPr marL="285750" indent="-285750" algn="just">
              <a:spcBef>
                <a:spcPts val="600"/>
              </a:spcBef>
              <a:spcAft>
                <a:spcPts val="600"/>
              </a:spcAft>
              <a:buFontTx/>
              <a:buChar char="-"/>
            </a:pPr>
            <a:r>
              <a:rPr lang="en-US" sz="1800">
                <a:solidFill>
                  <a:schemeClr val="tx1"/>
                </a:solidFill>
                <a:latin typeface="Barlow Semi Condensed"/>
                <a:ea typeface="Barlow Semi Condensed"/>
                <a:cs typeface="Barlow Semi Condensed"/>
                <a:sym typeface="Barlow Semi Condensed"/>
              </a:rPr>
              <a:t>Nói một câu với 1 cụm từ.</a:t>
            </a:r>
          </a:p>
          <a:p>
            <a:pPr marL="285750" indent="-285750" algn="just">
              <a:spcBef>
                <a:spcPts val="600"/>
              </a:spcBef>
              <a:spcAft>
                <a:spcPts val="600"/>
              </a:spcAft>
              <a:buFontTx/>
              <a:buChar char="-"/>
            </a:pPr>
            <a:r>
              <a:rPr lang="en-US" sz="1800">
                <a:solidFill>
                  <a:schemeClr val="tx1"/>
                </a:solidFill>
                <a:latin typeface="Barlow Semi Condensed"/>
                <a:ea typeface="Barlow Semi Condensed"/>
                <a:cs typeface="Barlow Semi Condensed"/>
                <a:sym typeface="Barlow Semi Condensed"/>
              </a:rPr>
              <a:t>Nói một câu với 1 số và 1 cụm từ.</a:t>
            </a:r>
            <a:endParaRPr lang="vi-VN" sz="1800">
              <a:solidFill>
                <a:schemeClr val="tx1"/>
              </a:solidFill>
              <a:latin typeface="Barlow Semi Condensed"/>
              <a:ea typeface="Barlow Semi Condensed"/>
              <a:cs typeface="Barlow Semi Condensed"/>
              <a:sym typeface="Barlow Semi Condensed"/>
            </a:endParaRPr>
          </a:p>
        </p:txBody>
      </p:sp>
      <p:pic>
        <p:nvPicPr>
          <p:cNvPr id="8" name="Picture 7">
            <a:extLst>
              <a:ext uri="{FF2B5EF4-FFF2-40B4-BE49-F238E27FC236}">
                <a16:creationId xmlns:a16="http://schemas.microsoft.com/office/drawing/2014/main" id="{45FEFD97-0E9A-47CC-BBDD-10177EB6CB26}"/>
              </a:ext>
            </a:extLst>
          </p:cNvPr>
          <p:cNvPicPr>
            <a:picLocks noChangeAspect="1"/>
          </p:cNvPicPr>
          <p:nvPr/>
        </p:nvPicPr>
        <p:blipFill>
          <a:blip r:embed="rId3"/>
          <a:stretch>
            <a:fillRect/>
          </a:stretch>
        </p:blipFill>
        <p:spPr>
          <a:xfrm>
            <a:off x="4813402" y="1384308"/>
            <a:ext cx="4112802" cy="2119418"/>
          </a:xfrm>
          <a:prstGeom prst="rect">
            <a:avLst/>
          </a:prstGeom>
        </p:spPr>
      </p:pic>
      <p:pic>
        <p:nvPicPr>
          <p:cNvPr id="9" name="Picture 8">
            <a:extLst>
              <a:ext uri="{FF2B5EF4-FFF2-40B4-BE49-F238E27FC236}">
                <a16:creationId xmlns:a16="http://schemas.microsoft.com/office/drawing/2014/main" id="{6419F430-42FD-4E03-A637-7E4931B3F4D8}"/>
              </a:ext>
            </a:extLst>
          </p:cNvPr>
          <p:cNvPicPr>
            <a:picLocks noChangeAspect="1"/>
          </p:cNvPicPr>
          <p:nvPr/>
        </p:nvPicPr>
        <p:blipFill>
          <a:blip r:embed="rId4"/>
          <a:stretch>
            <a:fillRect/>
          </a:stretch>
        </p:blipFill>
        <p:spPr>
          <a:xfrm>
            <a:off x="4857842" y="1391929"/>
            <a:ext cx="4023922" cy="2104176"/>
          </a:xfrm>
          <a:prstGeom prst="rect">
            <a:avLst/>
          </a:prstGeom>
        </p:spPr>
      </p:pic>
    </p:spTree>
    <p:extLst>
      <p:ext uri="{BB962C8B-B14F-4D97-AF65-F5344CB8AC3E}">
        <p14:creationId xmlns:p14="http://schemas.microsoft.com/office/powerpoint/2010/main" val="42802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IF THIS THEN THAT (IFTTT)</a:t>
            </a:r>
          </a:p>
        </p:txBody>
      </p:sp>
      <p:sp>
        <p:nvSpPr>
          <p:cNvPr id="284" name="Google Shape;2330;p44">
            <a:extLst>
              <a:ext uri="{FF2B5EF4-FFF2-40B4-BE49-F238E27FC236}">
                <a16:creationId xmlns:a16="http://schemas.microsoft.com/office/drawing/2014/main" id="{EA67BBA7-C779-4A10-B892-22820184D730}"/>
              </a:ext>
            </a:extLst>
          </p:cNvPr>
          <p:cNvSpPr txBox="1">
            <a:spLocks/>
          </p:cNvSpPr>
          <p:nvPr/>
        </p:nvSpPr>
        <p:spPr>
          <a:xfrm>
            <a:off x="804672" y="1258887"/>
            <a:ext cx="40087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spcBef>
                <a:spcPts val="600"/>
              </a:spcBef>
              <a:spcAft>
                <a:spcPts val="600"/>
              </a:spcAft>
            </a:pPr>
            <a:r>
              <a:rPr lang="en-US" sz="1800">
                <a:solidFill>
                  <a:schemeClr val="tx1"/>
                </a:solidFill>
              </a:rPr>
              <a:t>Sau khi chọn trigger, ta sẽ gõ câu nói để thực hiện lệnh và gõ câu trả lời, mục đích để trợ lý ảo Google phản hồi câu trả lời sau khi lệnh đã được thực hiện.</a:t>
            </a:r>
            <a:endParaRPr lang="vi-VN" sz="1800">
              <a:solidFill>
                <a:schemeClr val="tx1"/>
              </a:solidFill>
              <a:latin typeface="Barlow Semi Condensed"/>
              <a:ea typeface="Barlow Semi Condensed"/>
              <a:cs typeface="Barlow Semi Condensed"/>
              <a:sym typeface="Barlow Semi Condensed"/>
            </a:endParaRPr>
          </a:p>
        </p:txBody>
      </p:sp>
      <p:pic>
        <p:nvPicPr>
          <p:cNvPr id="7" name="Picture 6">
            <a:extLst>
              <a:ext uri="{FF2B5EF4-FFF2-40B4-BE49-F238E27FC236}">
                <a16:creationId xmlns:a16="http://schemas.microsoft.com/office/drawing/2014/main" id="{9A1D3848-BEFF-4876-9683-9246812C0C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3403" y="1455725"/>
            <a:ext cx="4094368" cy="2801721"/>
          </a:xfrm>
          <a:prstGeom prst="rect">
            <a:avLst/>
          </a:prstGeom>
          <a:noFill/>
          <a:ln>
            <a:noFill/>
          </a:ln>
        </p:spPr>
      </p:pic>
    </p:spTree>
    <p:extLst>
      <p:ext uri="{BB962C8B-B14F-4D97-AF65-F5344CB8AC3E}">
        <p14:creationId xmlns:p14="http://schemas.microsoft.com/office/powerpoint/2010/main" val="315931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IF THIS THEN THAT (IFTTT)</a:t>
            </a:r>
          </a:p>
        </p:txBody>
      </p:sp>
      <p:sp>
        <p:nvSpPr>
          <p:cNvPr id="284" name="Google Shape;2330;p44">
            <a:extLst>
              <a:ext uri="{FF2B5EF4-FFF2-40B4-BE49-F238E27FC236}">
                <a16:creationId xmlns:a16="http://schemas.microsoft.com/office/drawing/2014/main" id="{EA67BBA7-C779-4A10-B892-22820184D730}"/>
              </a:ext>
            </a:extLst>
          </p:cNvPr>
          <p:cNvSpPr txBox="1">
            <a:spLocks/>
          </p:cNvSpPr>
          <p:nvPr/>
        </p:nvSpPr>
        <p:spPr>
          <a:xfrm>
            <a:off x="804672" y="1258887"/>
            <a:ext cx="40087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spcBef>
                <a:spcPts val="600"/>
              </a:spcBef>
              <a:spcAft>
                <a:spcPts val="600"/>
              </a:spcAft>
            </a:pPr>
            <a:r>
              <a:rPr lang="en-US" sz="1800">
                <a:solidFill>
                  <a:schemeClr val="tx1"/>
                </a:solidFill>
              </a:rPr>
              <a:t>Sau khi hoàn tất, ta chọn Then That để thực hiện công việc ta muốn.</a:t>
            </a:r>
          </a:p>
          <a:p>
            <a:pPr algn="just">
              <a:spcBef>
                <a:spcPts val="600"/>
              </a:spcBef>
              <a:spcAft>
                <a:spcPts val="600"/>
              </a:spcAft>
            </a:pPr>
            <a:r>
              <a:rPr lang="en-US" sz="1800">
                <a:solidFill>
                  <a:schemeClr val="tx1"/>
                </a:solidFill>
                <a:latin typeface="Barlow Semi Condensed"/>
                <a:ea typeface="Barlow Semi Condensed"/>
                <a:cs typeface="Barlow Semi Condensed"/>
                <a:sym typeface="Barlow Semi Condensed"/>
              </a:rPr>
              <a:t>Ở đây, ta chọn dịch vụ Webhooks, bởi vì ta sẽ sử dụng thao tác gửi request đến website mà ta đã tạo được.</a:t>
            </a:r>
          </a:p>
          <a:p>
            <a:pPr algn="just">
              <a:spcBef>
                <a:spcPts val="600"/>
              </a:spcBef>
              <a:spcAft>
                <a:spcPts val="600"/>
              </a:spcAft>
            </a:pPr>
            <a:r>
              <a:rPr lang="en-US" sz="1800">
                <a:solidFill>
                  <a:schemeClr val="tx1"/>
                </a:solidFill>
                <a:latin typeface="Barlow Semi Condensed"/>
                <a:ea typeface="Barlow Semi Condensed"/>
                <a:cs typeface="Barlow Semi Condensed"/>
                <a:sym typeface="Barlow Semi Condensed"/>
              </a:rPr>
              <a:t>Sau khi chọn dịch vụ, ta sẽ nhập URL, Method, Content type &amp; Body để lựa chọn kiểu request ta muốn gửi đến trang web nào.</a:t>
            </a:r>
          </a:p>
        </p:txBody>
      </p:sp>
      <p:pic>
        <p:nvPicPr>
          <p:cNvPr id="5" name="Picture 4">
            <a:extLst>
              <a:ext uri="{FF2B5EF4-FFF2-40B4-BE49-F238E27FC236}">
                <a16:creationId xmlns:a16="http://schemas.microsoft.com/office/drawing/2014/main" id="{EDDDA152-9178-4C32-9855-D11E8C594E38}"/>
              </a:ext>
            </a:extLst>
          </p:cNvPr>
          <p:cNvPicPr>
            <a:picLocks noChangeAspect="1"/>
          </p:cNvPicPr>
          <p:nvPr/>
        </p:nvPicPr>
        <p:blipFill rotWithShape="1">
          <a:blip r:embed="rId3"/>
          <a:srcRect b="32366"/>
          <a:stretch/>
        </p:blipFill>
        <p:spPr bwMode="auto">
          <a:xfrm>
            <a:off x="4935757" y="1478342"/>
            <a:ext cx="4006016" cy="1411161"/>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614DEB5C-7108-409A-A295-3F417B875A98}"/>
              </a:ext>
            </a:extLst>
          </p:cNvPr>
          <p:cNvPicPr>
            <a:picLocks noChangeAspect="1"/>
          </p:cNvPicPr>
          <p:nvPr/>
        </p:nvPicPr>
        <p:blipFill rotWithShape="1">
          <a:blip r:embed="rId4"/>
          <a:srcRect l="23520" r="23679" b="35298"/>
          <a:stretch/>
        </p:blipFill>
        <p:spPr bwMode="auto">
          <a:xfrm>
            <a:off x="4935757" y="1478342"/>
            <a:ext cx="4006016" cy="25606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307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TỔNG QUAN</a:t>
            </a:r>
            <a:endParaRPr sz="440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Tổng quan về đề tài</a:t>
            </a:r>
            <a:endParaRPr>
              <a:latin typeface="Barlow Semi Condensed"/>
              <a:ea typeface="Barlow Semi Condensed"/>
              <a:cs typeface="Barlow Semi Condensed"/>
              <a:sym typeface="Barlow Semi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pic>
        <p:nvPicPr>
          <p:cNvPr id="7" name="Picture 6">
            <a:extLst>
              <a:ext uri="{FF2B5EF4-FFF2-40B4-BE49-F238E27FC236}">
                <a16:creationId xmlns:a16="http://schemas.microsoft.com/office/drawing/2014/main" id="{3938875A-89F7-44D6-AE7B-A5C3818C8C1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5450" y="342900"/>
            <a:ext cx="5753100" cy="4457700"/>
          </a:xfrm>
          <a:prstGeom prst="rect">
            <a:avLst/>
          </a:prstGeom>
          <a:noFill/>
          <a:ln>
            <a:noFill/>
          </a:ln>
        </p:spPr>
      </p:pic>
    </p:spTree>
    <p:extLst>
      <p:ext uri="{BB962C8B-B14F-4D97-AF65-F5344CB8AC3E}">
        <p14:creationId xmlns:p14="http://schemas.microsoft.com/office/powerpoint/2010/main" val="1452117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vi-VN">
                <a:solidFill>
                  <a:schemeClr val="dk2"/>
                </a:solidFill>
                <a:latin typeface="Abel"/>
                <a:ea typeface="Abel"/>
                <a:cs typeface="Abel"/>
                <a:sym typeface="Abel"/>
              </a:rPr>
              <a:t>Sơ</a:t>
            </a:r>
            <a:r>
              <a:rPr lang="en">
                <a:solidFill>
                  <a:schemeClr val="dk2"/>
                </a:solidFill>
                <a:latin typeface="Abel"/>
                <a:ea typeface="Abel"/>
                <a:cs typeface="Abel"/>
                <a:sym typeface="Abel"/>
              </a:rPr>
              <a:t> đồ</a:t>
            </a:r>
            <a:endParaRPr>
              <a:solidFill>
                <a:schemeClr val="dk2"/>
              </a:solidFill>
              <a:latin typeface="Abel"/>
              <a:ea typeface="Abel"/>
              <a:cs typeface="Abel"/>
              <a:sym typeface="Abel"/>
            </a:endParaRPr>
          </a:p>
        </p:txBody>
      </p:sp>
      <p:sp>
        <p:nvSpPr>
          <p:cNvPr id="2177" name="Google Shape;2177;p39"/>
          <p:cNvSpPr txBox="1">
            <a:spLocks noGrp="1"/>
          </p:cNvSpPr>
          <p:nvPr>
            <p:ph type="title"/>
          </p:nvPr>
        </p:nvSpPr>
        <p:spPr>
          <a:xfrm>
            <a:off x="1986756" y="2430033"/>
            <a:ext cx="5170018" cy="1015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SƠ ĐỒ KẾT NỐI</a:t>
            </a:r>
            <a:endParaRPr b="1"/>
          </a:p>
        </p:txBody>
      </p:sp>
      <p:grpSp>
        <p:nvGrpSpPr>
          <p:cNvPr id="31" name="Google Shape;3479;p59">
            <a:extLst>
              <a:ext uri="{FF2B5EF4-FFF2-40B4-BE49-F238E27FC236}">
                <a16:creationId xmlns:a16="http://schemas.microsoft.com/office/drawing/2014/main" id="{ED032E55-2400-44EE-9ACD-0E8C39BDAED7}"/>
              </a:ext>
            </a:extLst>
          </p:cNvPr>
          <p:cNvGrpSpPr>
            <a:grpSpLocks noChangeAspect="1"/>
          </p:cNvGrpSpPr>
          <p:nvPr/>
        </p:nvGrpSpPr>
        <p:grpSpPr>
          <a:xfrm>
            <a:off x="4273005" y="879248"/>
            <a:ext cx="597520" cy="594360"/>
            <a:chOff x="1412450" y="1954475"/>
            <a:chExt cx="297750" cy="296175"/>
          </a:xfrm>
        </p:grpSpPr>
        <p:sp>
          <p:nvSpPr>
            <p:cNvPr id="32" name="Google Shape;3480;p59">
              <a:extLst>
                <a:ext uri="{FF2B5EF4-FFF2-40B4-BE49-F238E27FC236}">
                  <a16:creationId xmlns:a16="http://schemas.microsoft.com/office/drawing/2014/main" id="{4B1595BE-1CE7-4D0E-87B7-D58707BC5E8C}"/>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 name="Google Shape;3481;p59">
              <a:extLst>
                <a:ext uri="{FF2B5EF4-FFF2-40B4-BE49-F238E27FC236}">
                  <a16:creationId xmlns:a16="http://schemas.microsoft.com/office/drawing/2014/main" id="{15A16802-923A-4B2B-8B08-B6CCC0229698}"/>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extLst>
      <p:ext uri="{BB962C8B-B14F-4D97-AF65-F5344CB8AC3E}">
        <p14:creationId xmlns:p14="http://schemas.microsoft.com/office/powerpoint/2010/main" val="614413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271369" y="535838"/>
            <a:ext cx="4601261"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SƠ ĐỒ KẾT NỐI GIỮA NODE MCU VỚI RELAY 4 KÊNH</a:t>
            </a:r>
          </a:p>
        </p:txBody>
      </p:sp>
      <p:pic>
        <p:nvPicPr>
          <p:cNvPr id="8" name="Picture 7">
            <a:extLst>
              <a:ext uri="{FF2B5EF4-FFF2-40B4-BE49-F238E27FC236}">
                <a16:creationId xmlns:a16="http://schemas.microsoft.com/office/drawing/2014/main" id="{36F05324-0F47-4C2F-9F4B-789C69EA75BE}"/>
              </a:ext>
            </a:extLst>
          </p:cNvPr>
          <p:cNvPicPr/>
          <p:nvPr/>
        </p:nvPicPr>
        <p:blipFill rotWithShape="1">
          <a:blip r:embed="rId3" cstate="print">
            <a:extLst>
              <a:ext uri="{28A0092B-C50C-407E-A947-70E740481C1C}">
                <a14:useLocalDpi xmlns:a14="http://schemas.microsoft.com/office/drawing/2010/main" val="0"/>
              </a:ext>
            </a:extLst>
          </a:blip>
          <a:srcRect b="5493"/>
          <a:stretch/>
        </p:blipFill>
        <p:spPr bwMode="auto">
          <a:xfrm>
            <a:off x="1935161" y="1853032"/>
            <a:ext cx="5273675" cy="27546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7145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271369" y="535838"/>
            <a:ext cx="4601261"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SƠ ĐỒ KẾT NỐI GIỮA RELAY 4 KÊNH VÀ CÁC THIẾT BỊ ĐIỆN</a:t>
            </a:r>
          </a:p>
        </p:txBody>
      </p:sp>
      <p:pic>
        <p:nvPicPr>
          <p:cNvPr id="4" name="Picture 3">
            <a:extLst>
              <a:ext uri="{FF2B5EF4-FFF2-40B4-BE49-F238E27FC236}">
                <a16:creationId xmlns:a16="http://schemas.microsoft.com/office/drawing/2014/main" id="{40480CCE-71A8-4D48-8001-70406D864C46}"/>
              </a:ext>
            </a:extLst>
          </p:cNvPr>
          <p:cNvPicPr/>
          <p:nvPr/>
        </p:nvPicPr>
        <p:blipFill rotWithShape="1">
          <a:blip r:embed="rId3" cstate="print">
            <a:extLst>
              <a:ext uri="{28A0092B-C50C-407E-A947-70E740481C1C}">
                <a14:useLocalDpi xmlns:a14="http://schemas.microsoft.com/office/drawing/2010/main" val="0"/>
              </a:ext>
            </a:extLst>
          </a:blip>
          <a:srcRect r="253" b="2778"/>
          <a:stretch/>
        </p:blipFill>
        <p:spPr bwMode="auto">
          <a:xfrm>
            <a:off x="2482692" y="1668779"/>
            <a:ext cx="4178616" cy="330946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736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271369" y="535838"/>
            <a:ext cx="4601261"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chemeClr val="accent1">
                    <a:lumMod val="75000"/>
                  </a:schemeClr>
                </a:solidFill>
                <a:latin typeface="Barlow Semi Condensed"/>
                <a:ea typeface="Barlow Semi Condensed"/>
                <a:cs typeface="Barlow Semi Condensed"/>
                <a:sym typeface="Barlow Semi Condensed"/>
              </a:rPr>
              <a:t>SƠ ĐỒ KẾT NỐI GIỮA NODEMCU, RELAY 4 KÊNH VÀ CÁC THIẾT BỊ ĐIỆN</a:t>
            </a:r>
          </a:p>
        </p:txBody>
      </p:sp>
      <p:pic>
        <p:nvPicPr>
          <p:cNvPr id="5" name="Picture 4">
            <a:extLst>
              <a:ext uri="{FF2B5EF4-FFF2-40B4-BE49-F238E27FC236}">
                <a16:creationId xmlns:a16="http://schemas.microsoft.com/office/drawing/2014/main" id="{C4D42AF0-06EB-42EA-A5AE-7FD02CC89B7C}"/>
              </a:ext>
            </a:extLst>
          </p:cNvPr>
          <p:cNvPicPr/>
          <p:nvPr/>
        </p:nvPicPr>
        <p:blipFill rotWithShape="1">
          <a:blip r:embed="rId3" cstate="print">
            <a:extLst>
              <a:ext uri="{28A0092B-C50C-407E-A947-70E740481C1C}">
                <a14:useLocalDpi xmlns:a14="http://schemas.microsoft.com/office/drawing/2010/main" val="0"/>
              </a:ext>
            </a:extLst>
          </a:blip>
          <a:srcRect l="-1" r="221" b="2718"/>
          <a:stretch/>
        </p:blipFill>
        <p:spPr bwMode="auto">
          <a:xfrm>
            <a:off x="1704974" y="1491615"/>
            <a:ext cx="5734050" cy="34099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439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271367" y="429158"/>
            <a:ext cx="4601261" cy="8927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SƠ ĐỒ KẾT NỐI GIỮA NODEMCU VÀ TTP223</a:t>
            </a:r>
          </a:p>
        </p:txBody>
      </p:sp>
      <p:pic>
        <p:nvPicPr>
          <p:cNvPr id="4" name="Picture 3">
            <a:extLst>
              <a:ext uri="{FF2B5EF4-FFF2-40B4-BE49-F238E27FC236}">
                <a16:creationId xmlns:a16="http://schemas.microsoft.com/office/drawing/2014/main" id="{65754FE1-7B59-4F25-8E11-EAC6FCCF80EF}"/>
              </a:ext>
            </a:extLst>
          </p:cNvPr>
          <p:cNvPicPr/>
          <p:nvPr/>
        </p:nvPicPr>
        <p:blipFill rotWithShape="1">
          <a:blip r:embed="rId3" cstate="print">
            <a:extLst>
              <a:ext uri="{28A0092B-C50C-407E-A947-70E740481C1C}">
                <a14:useLocalDpi xmlns:a14="http://schemas.microsoft.com/office/drawing/2010/main" val="0"/>
              </a:ext>
            </a:extLst>
          </a:blip>
          <a:srcRect b="5233"/>
          <a:stretch/>
        </p:blipFill>
        <p:spPr bwMode="auto">
          <a:xfrm>
            <a:off x="2457292" y="1577339"/>
            <a:ext cx="4229416" cy="33170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2571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271367" y="429158"/>
            <a:ext cx="4601261" cy="8927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chemeClr val="accent1">
                    <a:lumMod val="75000"/>
                  </a:schemeClr>
                </a:solidFill>
                <a:latin typeface="Barlow Semi Condensed"/>
                <a:ea typeface="Barlow Semi Condensed"/>
                <a:cs typeface="Barlow Semi Condensed"/>
                <a:sym typeface="Barlow Semi Condensed"/>
              </a:rPr>
              <a:t>SƠ ĐỒ KẾT NỐI GIỮA TẤT CẢ THIẾT BỊ</a:t>
            </a:r>
          </a:p>
        </p:txBody>
      </p:sp>
      <p:pic>
        <p:nvPicPr>
          <p:cNvPr id="6" name="Picture 5">
            <a:extLst>
              <a:ext uri="{FF2B5EF4-FFF2-40B4-BE49-F238E27FC236}">
                <a16:creationId xmlns:a16="http://schemas.microsoft.com/office/drawing/2014/main" id="{0186CA52-5918-4D7E-A579-7331B7DFB2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213" b="3389"/>
          <a:stretch/>
        </p:blipFill>
        <p:spPr bwMode="auto">
          <a:xfrm>
            <a:off x="893413" y="972921"/>
            <a:ext cx="7357174" cy="394512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434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502713" y="2571750"/>
            <a:ext cx="4138574"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a:t>CHƯƠNG TRÌNH ỨNG DỤNG</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3873916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solidFill>
                  <a:schemeClr val="dk2"/>
                </a:solidFill>
                <a:latin typeface="Abel"/>
                <a:ea typeface="Abel"/>
                <a:cs typeface="Abel"/>
                <a:sym typeface="Abel"/>
              </a:rPr>
              <a:t>Giải thuật</a:t>
            </a:r>
            <a:endParaRPr>
              <a:solidFill>
                <a:schemeClr val="dk2"/>
              </a:solidFill>
              <a:latin typeface="Abel"/>
              <a:ea typeface="Abel"/>
              <a:cs typeface="Abel"/>
              <a:sym typeface="Abel"/>
            </a:endParaRPr>
          </a:p>
        </p:txBody>
      </p:sp>
      <p:sp>
        <p:nvSpPr>
          <p:cNvPr id="2177" name="Google Shape;2177;p39"/>
          <p:cNvSpPr txBox="1">
            <a:spLocks noGrp="1"/>
          </p:cNvSpPr>
          <p:nvPr>
            <p:ph type="title"/>
          </p:nvPr>
        </p:nvSpPr>
        <p:spPr>
          <a:xfrm>
            <a:off x="1986756" y="2430033"/>
            <a:ext cx="5170018" cy="1015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CÁC HÀM XỬ LÝ</a:t>
            </a:r>
            <a:br>
              <a:rPr lang="en" b="1"/>
            </a:br>
            <a:r>
              <a:rPr lang="en" b="1"/>
              <a:t>ĐỐI VỚI WEBSITE</a:t>
            </a:r>
            <a:endParaRPr b="1"/>
          </a:p>
        </p:txBody>
      </p:sp>
      <p:grpSp>
        <p:nvGrpSpPr>
          <p:cNvPr id="10" name="Google Shape;13588;p76">
            <a:extLst>
              <a:ext uri="{FF2B5EF4-FFF2-40B4-BE49-F238E27FC236}">
                <a16:creationId xmlns:a16="http://schemas.microsoft.com/office/drawing/2014/main" id="{1612E26B-FA10-43E3-84A9-92155A8AAF88}"/>
              </a:ext>
            </a:extLst>
          </p:cNvPr>
          <p:cNvGrpSpPr>
            <a:grpSpLocks noChangeAspect="1"/>
          </p:cNvGrpSpPr>
          <p:nvPr/>
        </p:nvGrpSpPr>
        <p:grpSpPr>
          <a:xfrm>
            <a:off x="4192768" y="958947"/>
            <a:ext cx="757993" cy="594360"/>
            <a:chOff x="-41694200" y="2382950"/>
            <a:chExt cx="317425" cy="248900"/>
          </a:xfrm>
        </p:grpSpPr>
        <p:sp>
          <p:nvSpPr>
            <p:cNvPr id="11" name="Google Shape;13589;p76">
              <a:extLst>
                <a:ext uri="{FF2B5EF4-FFF2-40B4-BE49-F238E27FC236}">
                  <a16:creationId xmlns:a16="http://schemas.microsoft.com/office/drawing/2014/main" id="{BB58E925-4D5E-4C35-8F47-7E9A57012BF8}"/>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90;p76">
              <a:extLst>
                <a:ext uri="{FF2B5EF4-FFF2-40B4-BE49-F238E27FC236}">
                  <a16:creationId xmlns:a16="http://schemas.microsoft.com/office/drawing/2014/main" id="{A7596461-204E-49E9-B6C8-14865FCB9D8E}"/>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63805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WEBSITE</a:t>
            </a:r>
          </a:p>
          <a:p>
            <a:pPr algn="ctr"/>
            <a:r>
              <a:rPr lang="en-US" sz="2000" b="1">
                <a:solidFill>
                  <a:schemeClr val="tx1"/>
                </a:solidFill>
                <a:latin typeface="Barlow Semi Condensed"/>
                <a:ea typeface="Barlow Semi Condensed"/>
                <a:cs typeface="Barlow Semi Condensed"/>
                <a:sym typeface="Barlow Semi Condensed"/>
              </a:rPr>
              <a:t>Nhận và xử lý các request</a:t>
            </a:r>
            <a:endParaRPr lang="en-US" sz="1800" b="1">
              <a:solidFill>
                <a:schemeClr val="tx1"/>
              </a:solidFill>
              <a:latin typeface="Barlow Semi Condensed"/>
              <a:ea typeface="Barlow Semi Condensed"/>
              <a:cs typeface="Barlow Semi Condensed"/>
              <a:sym typeface="Barlow Semi Condensed"/>
            </a:endParaRPr>
          </a:p>
        </p:txBody>
      </p:sp>
      <p:sp>
        <p:nvSpPr>
          <p:cNvPr id="7" name="TextBox 6">
            <a:extLst>
              <a:ext uri="{FF2B5EF4-FFF2-40B4-BE49-F238E27FC236}">
                <a16:creationId xmlns:a16="http://schemas.microsoft.com/office/drawing/2014/main" id="{706A3CA2-0E7F-4FCA-972A-69DFAE858CDE}"/>
              </a:ext>
            </a:extLst>
          </p:cNvPr>
          <p:cNvSpPr txBox="1"/>
          <p:nvPr/>
        </p:nvSpPr>
        <p:spPr>
          <a:xfrm>
            <a:off x="1360627" y="1506724"/>
            <a:ext cx="6422745" cy="2965364"/>
          </a:xfrm>
          <a:prstGeom prst="rect">
            <a:avLst/>
          </a:prstGeom>
          <a:noFill/>
        </p:spPr>
        <p:txBody>
          <a:bodyPr wrap="square">
            <a:spAutoFit/>
          </a:bodyPr>
          <a:lstStyle/>
          <a:p>
            <a:pPr algn="l">
              <a:lnSpc>
                <a:spcPts val="1425"/>
              </a:lnSpc>
            </a:pPr>
            <a:r>
              <a:rPr lang="en-US">
                <a:solidFill>
                  <a:srgbClr val="0000FF"/>
                </a:solidFill>
                <a:effectLst/>
                <a:latin typeface="Consolas" panose="020B0609020204030204" pitchFamily="49" charset="0"/>
                <a:ea typeface="Times New Roman" panose="02020603050405020304" pitchFamily="18" charset="0"/>
              </a:rPr>
              <a:t>function</a:t>
            </a:r>
            <a:r>
              <a:rPr lang="en-US">
                <a:solidFill>
                  <a:srgbClr val="000000"/>
                </a:solidFill>
                <a:effectLst/>
                <a:latin typeface="Consolas" panose="020B0609020204030204" pitchFamily="49" charset="0"/>
                <a:ea typeface="Times New Roman" panose="02020603050405020304" pitchFamily="18" charset="0"/>
              </a:rPr>
              <a:t> </a:t>
            </a:r>
            <a:r>
              <a:rPr lang="en-US">
                <a:solidFill>
                  <a:srgbClr val="795E26"/>
                </a:solidFill>
                <a:effectLst/>
                <a:latin typeface="Consolas" panose="020B0609020204030204" pitchFamily="49" charset="0"/>
                <a:ea typeface="Times New Roman" panose="02020603050405020304" pitchFamily="18" charset="0"/>
              </a:rPr>
              <a:t>process</a:t>
            </a:r>
            <a:r>
              <a:rPr lang="en-US">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r>
              <a:rPr lang="en-US">
                <a:solidFill>
                  <a:srgbClr val="001080"/>
                </a:solidFill>
                <a:effectLst/>
                <a:latin typeface="Consolas" panose="020B0609020204030204" pitchFamily="49" charset="0"/>
                <a:ea typeface="Times New Roman" panose="02020603050405020304" pitchFamily="18" charset="0"/>
              </a:rPr>
              <a:t>$m_switchs</a:t>
            </a:r>
            <a:r>
              <a:rPr lang="en-US">
                <a:solidFill>
                  <a:srgbClr val="000000"/>
                </a:solidFill>
                <a:effectLst/>
                <a:latin typeface="Consolas" panose="020B0609020204030204" pitchFamily="49" charset="0"/>
                <a:ea typeface="Times New Roman" panose="02020603050405020304" pitchFamily="18" charset="0"/>
              </a:rPr>
              <a:t> = </a:t>
            </a:r>
            <a:r>
              <a:rPr lang="en-US">
                <a:solidFill>
                  <a:srgbClr val="0000FF"/>
                </a:solidFill>
                <a:effectLst/>
                <a:latin typeface="Consolas" panose="020B0609020204030204" pitchFamily="49" charset="0"/>
                <a:ea typeface="Times New Roman" panose="02020603050405020304" pitchFamily="18" charset="0"/>
              </a:rPr>
              <a:t>new</a:t>
            </a:r>
            <a:r>
              <a:rPr lang="en-US">
                <a:solidFill>
                  <a:srgbClr val="000000"/>
                </a:solidFill>
                <a:effectLst/>
                <a:latin typeface="Consolas" panose="020B0609020204030204" pitchFamily="49" charset="0"/>
                <a:ea typeface="Times New Roman" panose="02020603050405020304" pitchFamily="18" charset="0"/>
              </a:rPr>
              <a:t> </a:t>
            </a:r>
            <a:r>
              <a:rPr lang="en-US">
                <a:solidFill>
                  <a:srgbClr val="267F99"/>
                </a:solidFill>
                <a:effectLst/>
                <a:latin typeface="Consolas" panose="020B0609020204030204" pitchFamily="49" charset="0"/>
                <a:ea typeface="Times New Roman" panose="02020603050405020304" pitchFamily="18" charset="0"/>
              </a:rPr>
              <a:t>M_Switch</a:t>
            </a:r>
            <a:r>
              <a:rPr lang="en-US">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r>
              <a:rPr lang="en-US">
                <a:solidFill>
                  <a:srgbClr val="001080"/>
                </a:solidFill>
                <a:effectLst/>
                <a:latin typeface="Consolas" panose="020B0609020204030204" pitchFamily="49" charset="0"/>
                <a:ea typeface="Times New Roman" panose="02020603050405020304" pitchFamily="18" charset="0"/>
              </a:rPr>
              <a:t>$switchs</a:t>
            </a:r>
            <a:r>
              <a:rPr lang="en-US">
                <a:solidFill>
                  <a:srgbClr val="000000"/>
                </a:solidFill>
                <a:effectLst/>
                <a:latin typeface="Consolas" panose="020B0609020204030204" pitchFamily="49" charset="0"/>
                <a:ea typeface="Times New Roman" panose="02020603050405020304" pitchFamily="18" charset="0"/>
              </a:rPr>
              <a:t> = </a:t>
            </a:r>
            <a:r>
              <a:rPr lang="en-US">
                <a:solidFill>
                  <a:srgbClr val="001080"/>
                </a:solidFill>
                <a:effectLst/>
                <a:latin typeface="Consolas" panose="020B0609020204030204" pitchFamily="49" charset="0"/>
                <a:ea typeface="Times New Roman" panose="02020603050405020304" pitchFamily="18" charset="0"/>
              </a:rPr>
              <a:t>$m_switchs</a:t>
            </a:r>
            <a:r>
              <a:rPr lang="en-US">
                <a:solidFill>
                  <a:srgbClr val="000000"/>
                </a:solidFill>
                <a:effectLst/>
                <a:latin typeface="Consolas" panose="020B0609020204030204" pitchFamily="49" charset="0"/>
                <a:ea typeface="Times New Roman" panose="02020603050405020304" pitchFamily="18" charset="0"/>
              </a:rPr>
              <a:t>-&gt;</a:t>
            </a:r>
            <a:r>
              <a:rPr lang="en-US">
                <a:solidFill>
                  <a:srgbClr val="795E26"/>
                </a:solidFill>
                <a:effectLst/>
                <a:latin typeface="Consolas" panose="020B0609020204030204" pitchFamily="49" charset="0"/>
                <a:ea typeface="Times New Roman" panose="02020603050405020304" pitchFamily="18" charset="0"/>
              </a:rPr>
              <a:t>getAllData</a:t>
            </a:r>
            <a:r>
              <a:rPr lang="en-US">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r>
              <a:rPr lang="en-US">
                <a:solidFill>
                  <a:srgbClr val="AF00DB"/>
                </a:solidFill>
                <a:effectLst/>
                <a:latin typeface="Consolas" panose="020B0609020204030204" pitchFamily="49" charset="0"/>
                <a:ea typeface="Times New Roman" panose="02020603050405020304" pitchFamily="18" charset="0"/>
              </a:rPr>
              <a:t>if</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001080"/>
                </a:solidFill>
                <a:effectLst/>
                <a:latin typeface="Consolas" panose="020B0609020204030204" pitchFamily="49" charset="0"/>
                <a:ea typeface="Times New Roman" panose="02020603050405020304" pitchFamily="18" charset="0"/>
              </a:rPr>
              <a:t>$_SERVER</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A31515"/>
                </a:solidFill>
                <a:effectLst/>
                <a:latin typeface="Consolas" panose="020B0609020204030204" pitchFamily="49" charset="0"/>
                <a:ea typeface="Times New Roman" panose="02020603050405020304" pitchFamily="18" charset="0"/>
              </a:rPr>
              <a:t>"REQUEST_METHOD"</a:t>
            </a:r>
            <a:r>
              <a:rPr lang="en-US">
                <a:solidFill>
                  <a:srgbClr val="000000"/>
                </a:solidFill>
                <a:effectLst/>
                <a:latin typeface="Consolas" panose="020B0609020204030204" pitchFamily="49" charset="0"/>
                <a:ea typeface="Times New Roman" panose="02020603050405020304" pitchFamily="18" charset="0"/>
              </a:rPr>
              <a:t>] == </a:t>
            </a:r>
            <a:r>
              <a:rPr lang="en-US">
                <a:solidFill>
                  <a:srgbClr val="A31515"/>
                </a:solidFill>
                <a:effectLst/>
                <a:latin typeface="Consolas" panose="020B0609020204030204" pitchFamily="49" charset="0"/>
                <a:ea typeface="Times New Roman" panose="02020603050405020304" pitchFamily="18" charset="0"/>
              </a:rPr>
              <a:t>"POST"</a:t>
            </a:r>
            <a:r>
              <a:rPr lang="en-US">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r>
              <a:rPr lang="en-US">
                <a:solidFill>
                  <a:srgbClr val="001080"/>
                </a:solidFill>
                <a:effectLst/>
                <a:latin typeface="Consolas" panose="020B0609020204030204" pitchFamily="49" charset="0"/>
                <a:ea typeface="Times New Roman" panose="02020603050405020304" pitchFamily="18" charset="0"/>
              </a:rPr>
              <a:t>$input</a:t>
            </a:r>
            <a:r>
              <a:rPr lang="en-US">
                <a:solidFill>
                  <a:srgbClr val="000000"/>
                </a:solidFill>
                <a:effectLst/>
                <a:latin typeface="Consolas" panose="020B0609020204030204" pitchFamily="49" charset="0"/>
                <a:ea typeface="Times New Roman" panose="02020603050405020304" pitchFamily="18" charset="0"/>
              </a:rPr>
              <a:t> = </a:t>
            </a:r>
            <a:r>
              <a:rPr lang="en-US">
                <a:solidFill>
                  <a:srgbClr val="795E26"/>
                </a:solidFill>
                <a:effectLst/>
                <a:latin typeface="Consolas" panose="020B0609020204030204" pitchFamily="49" charset="0"/>
                <a:ea typeface="Times New Roman" panose="02020603050405020304" pitchFamily="18" charset="0"/>
              </a:rPr>
              <a:t>file_get_contents</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A31515"/>
                </a:solidFill>
                <a:effectLst/>
                <a:latin typeface="Consolas" panose="020B0609020204030204" pitchFamily="49" charset="0"/>
                <a:ea typeface="Times New Roman" panose="02020603050405020304" pitchFamily="18" charset="0"/>
              </a:rPr>
              <a:t>'php://input'</a:t>
            </a:r>
            <a:r>
              <a:rPr lang="en-US">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r>
              <a:rPr lang="en-US">
                <a:solidFill>
                  <a:srgbClr val="AF00DB"/>
                </a:solidFill>
                <a:effectLst/>
                <a:latin typeface="Consolas" panose="020B0609020204030204" pitchFamily="49" charset="0"/>
                <a:ea typeface="Times New Roman" panose="02020603050405020304" pitchFamily="18" charset="0"/>
              </a:rPr>
              <a:t>for</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001080"/>
                </a:solidFill>
                <a:effectLst/>
                <a:latin typeface="Consolas" panose="020B0609020204030204" pitchFamily="49" charset="0"/>
                <a:ea typeface="Times New Roman" panose="02020603050405020304" pitchFamily="18" charset="0"/>
              </a:rPr>
              <a:t>$i</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098658"/>
                </a:solidFill>
                <a:effectLst/>
                <a:latin typeface="Consolas" panose="020B0609020204030204" pitchFamily="49" charset="0"/>
                <a:ea typeface="Times New Roman" panose="02020603050405020304" pitchFamily="18" charset="0"/>
              </a:rPr>
              <a:t>0</a:t>
            </a:r>
            <a:r>
              <a:rPr lang="en-US">
                <a:solidFill>
                  <a:srgbClr val="000000"/>
                </a:solidFill>
                <a:effectLst/>
                <a:latin typeface="Consolas" panose="020B0609020204030204" pitchFamily="49" charset="0"/>
                <a:ea typeface="Times New Roman" panose="02020603050405020304" pitchFamily="18" charset="0"/>
              </a:rPr>
              <a:t>; </a:t>
            </a:r>
            <a:r>
              <a:rPr lang="en-US">
                <a:solidFill>
                  <a:srgbClr val="001080"/>
                </a:solidFill>
                <a:effectLst/>
                <a:latin typeface="Consolas" panose="020B0609020204030204" pitchFamily="49" charset="0"/>
                <a:ea typeface="Times New Roman" panose="02020603050405020304" pitchFamily="18" charset="0"/>
              </a:rPr>
              <a:t>$i</a:t>
            </a:r>
            <a:r>
              <a:rPr lang="en-US">
                <a:solidFill>
                  <a:srgbClr val="000000"/>
                </a:solidFill>
                <a:effectLst/>
                <a:latin typeface="Consolas" panose="020B0609020204030204" pitchFamily="49" charset="0"/>
                <a:ea typeface="Times New Roman" panose="02020603050405020304" pitchFamily="18" charset="0"/>
              </a:rPr>
              <a:t>&lt;</a:t>
            </a:r>
            <a:r>
              <a:rPr lang="en-US">
                <a:solidFill>
                  <a:srgbClr val="098658"/>
                </a:solidFill>
                <a:effectLst/>
                <a:latin typeface="Consolas" panose="020B0609020204030204" pitchFamily="49" charset="0"/>
                <a:ea typeface="Times New Roman" panose="02020603050405020304" pitchFamily="18" charset="0"/>
              </a:rPr>
              <a:t>4</a:t>
            </a:r>
            <a:r>
              <a:rPr lang="en-US">
                <a:solidFill>
                  <a:srgbClr val="000000"/>
                </a:solidFill>
                <a:effectLst/>
                <a:latin typeface="Consolas" panose="020B0609020204030204" pitchFamily="49" charset="0"/>
                <a:ea typeface="Times New Roman" panose="02020603050405020304" pitchFamily="18" charset="0"/>
              </a:rPr>
              <a:t>; </a:t>
            </a:r>
            <a:r>
              <a:rPr lang="en-US">
                <a:solidFill>
                  <a:srgbClr val="001080"/>
                </a:solidFill>
                <a:effectLst/>
                <a:latin typeface="Consolas" panose="020B0609020204030204" pitchFamily="49" charset="0"/>
                <a:ea typeface="Times New Roman" panose="02020603050405020304" pitchFamily="18" charset="0"/>
              </a:rPr>
              <a:t>$i</a:t>
            </a:r>
            <a:r>
              <a:rPr lang="en-US">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r>
              <a:rPr lang="en-US">
                <a:solidFill>
                  <a:srgbClr val="001080"/>
                </a:solidFill>
                <a:effectLst/>
                <a:latin typeface="Consolas" panose="020B0609020204030204" pitchFamily="49" charset="0"/>
                <a:ea typeface="Times New Roman" panose="02020603050405020304" pitchFamily="18" charset="0"/>
              </a:rPr>
              <a:t>$name</a:t>
            </a:r>
            <a:r>
              <a:rPr lang="en-US">
                <a:solidFill>
                  <a:srgbClr val="000000"/>
                </a:solidFill>
                <a:effectLst/>
                <a:latin typeface="Consolas" panose="020B0609020204030204" pitchFamily="49" charset="0"/>
                <a:ea typeface="Times New Roman" panose="02020603050405020304" pitchFamily="18" charset="0"/>
              </a:rPr>
              <a:t> = </a:t>
            </a:r>
            <a:r>
              <a:rPr lang="en-US">
                <a:solidFill>
                  <a:srgbClr val="001080"/>
                </a:solidFill>
                <a:effectLst/>
                <a:latin typeface="Consolas" panose="020B0609020204030204" pitchFamily="49" charset="0"/>
                <a:ea typeface="Times New Roman" panose="02020603050405020304" pitchFamily="18" charset="0"/>
              </a:rPr>
              <a:t>$switchs</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001080"/>
                </a:solidFill>
                <a:effectLst/>
                <a:latin typeface="Consolas" panose="020B0609020204030204" pitchFamily="49" charset="0"/>
                <a:ea typeface="Times New Roman" panose="02020603050405020304" pitchFamily="18" charset="0"/>
              </a:rPr>
              <a:t>$i</a:t>
            </a:r>
            <a:r>
              <a:rPr lang="en-US">
                <a:solidFill>
                  <a:srgbClr val="000000"/>
                </a:solidFill>
                <a:effectLst/>
                <a:latin typeface="Consolas" panose="020B0609020204030204" pitchFamily="49" charset="0"/>
                <a:ea typeface="Times New Roman" panose="02020603050405020304" pitchFamily="18" charset="0"/>
              </a:rPr>
              <a:t>]-&gt;</a:t>
            </a:r>
            <a:r>
              <a:rPr lang="en-US">
                <a:solidFill>
                  <a:srgbClr val="001080"/>
                </a:solidFill>
                <a:effectLst/>
                <a:latin typeface="Consolas" panose="020B0609020204030204" pitchFamily="49" charset="0"/>
                <a:ea typeface="Times New Roman" panose="02020603050405020304" pitchFamily="18" charset="0"/>
              </a:rPr>
              <a:t>name</a:t>
            </a:r>
            <a:r>
              <a:rPr lang="en-US">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r>
              <a:rPr lang="en-US">
                <a:solidFill>
                  <a:srgbClr val="AF00DB"/>
                </a:solidFill>
                <a:effectLst/>
                <a:latin typeface="Consolas" panose="020B0609020204030204" pitchFamily="49" charset="0"/>
                <a:ea typeface="Times New Roman" panose="02020603050405020304" pitchFamily="18" charset="0"/>
              </a:rPr>
              <a:t>if</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795E26"/>
                </a:solidFill>
                <a:effectLst/>
                <a:latin typeface="Consolas" panose="020B0609020204030204" pitchFamily="49" charset="0"/>
                <a:ea typeface="Times New Roman" panose="02020603050405020304" pitchFamily="18" charset="0"/>
              </a:rPr>
              <a:t>strpos</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001080"/>
                </a:solidFill>
                <a:effectLst/>
                <a:latin typeface="Consolas" panose="020B0609020204030204" pitchFamily="49" charset="0"/>
                <a:ea typeface="Times New Roman" panose="02020603050405020304" pitchFamily="18" charset="0"/>
              </a:rPr>
              <a:t>$input</a:t>
            </a:r>
            <a:r>
              <a:rPr lang="en-US">
                <a:solidFill>
                  <a:srgbClr val="000000"/>
                </a:solidFill>
                <a:effectLst/>
                <a:latin typeface="Consolas" panose="020B0609020204030204" pitchFamily="49" charset="0"/>
                <a:ea typeface="Times New Roman" panose="02020603050405020304" pitchFamily="18" charset="0"/>
              </a:rPr>
              <a:t>, </a:t>
            </a:r>
            <a:r>
              <a:rPr lang="en-US">
                <a:solidFill>
                  <a:srgbClr val="001080"/>
                </a:solidFill>
                <a:effectLst/>
                <a:latin typeface="Consolas" panose="020B0609020204030204" pitchFamily="49" charset="0"/>
                <a:ea typeface="Times New Roman" panose="02020603050405020304" pitchFamily="18" charset="0"/>
              </a:rPr>
              <a:t>$name</a:t>
            </a:r>
            <a:r>
              <a:rPr lang="en-US">
                <a:solidFill>
                  <a:srgbClr val="000000"/>
                </a:solidFill>
                <a:effectLst/>
                <a:latin typeface="Consolas" panose="020B0609020204030204" pitchFamily="49" charset="0"/>
                <a:ea typeface="Times New Roman" panose="02020603050405020304" pitchFamily="18" charset="0"/>
              </a:rPr>
              <a:t>) !== </a:t>
            </a:r>
            <a:r>
              <a:rPr lang="en-US">
                <a:solidFill>
                  <a:srgbClr val="0000FF"/>
                </a:solidFill>
                <a:effectLst/>
                <a:latin typeface="Consolas" panose="020B0609020204030204" pitchFamily="49" charset="0"/>
                <a:ea typeface="Times New Roman" panose="02020603050405020304" pitchFamily="18" charset="0"/>
              </a:rPr>
              <a:t>false</a:t>
            </a:r>
            <a:r>
              <a:rPr lang="en-US">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r>
              <a:rPr lang="en-US">
                <a:solidFill>
                  <a:srgbClr val="001080"/>
                </a:solidFill>
                <a:effectLst/>
                <a:latin typeface="Consolas" panose="020B0609020204030204" pitchFamily="49" charset="0"/>
                <a:ea typeface="Times New Roman" panose="02020603050405020304" pitchFamily="18" charset="0"/>
              </a:rPr>
              <a:t>$switchs</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001080"/>
                </a:solidFill>
                <a:effectLst/>
                <a:latin typeface="Consolas" panose="020B0609020204030204" pitchFamily="49" charset="0"/>
                <a:ea typeface="Times New Roman" panose="02020603050405020304" pitchFamily="18" charset="0"/>
              </a:rPr>
              <a:t>$i</a:t>
            </a:r>
            <a:r>
              <a:rPr lang="en-US">
                <a:solidFill>
                  <a:srgbClr val="000000"/>
                </a:solidFill>
                <a:effectLst/>
                <a:latin typeface="Consolas" panose="020B0609020204030204" pitchFamily="49" charset="0"/>
                <a:ea typeface="Times New Roman" panose="02020603050405020304" pitchFamily="18" charset="0"/>
              </a:rPr>
              <a:t>] = </a:t>
            </a:r>
            <a:r>
              <a:rPr lang="en-US">
                <a:solidFill>
                  <a:srgbClr val="0000FF"/>
                </a:solidFill>
                <a:effectLst/>
                <a:latin typeface="Consolas" panose="020B0609020204030204" pitchFamily="49" charset="0"/>
                <a:ea typeface="Times New Roman" panose="02020603050405020304" pitchFamily="18" charset="0"/>
              </a:rPr>
              <a:t>new</a:t>
            </a:r>
            <a:r>
              <a:rPr lang="en-US">
                <a:solidFill>
                  <a:srgbClr val="000000"/>
                </a:solidFill>
                <a:effectLst/>
                <a:latin typeface="Consolas" panose="020B0609020204030204" pitchFamily="49" charset="0"/>
                <a:ea typeface="Times New Roman" panose="02020603050405020304" pitchFamily="18" charset="0"/>
              </a:rPr>
              <a:t> </a:t>
            </a:r>
            <a:r>
              <a:rPr lang="en-US">
                <a:solidFill>
                  <a:srgbClr val="267F99"/>
                </a:solidFill>
                <a:effectLst/>
                <a:latin typeface="Consolas" panose="020B0609020204030204" pitchFamily="49" charset="0"/>
                <a:ea typeface="Times New Roman" panose="02020603050405020304" pitchFamily="18" charset="0"/>
              </a:rPr>
              <a:t>SW</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001080"/>
                </a:solidFill>
                <a:effectLst/>
                <a:latin typeface="Consolas" panose="020B0609020204030204" pitchFamily="49" charset="0"/>
                <a:ea typeface="Times New Roman" panose="02020603050405020304" pitchFamily="18" charset="0"/>
              </a:rPr>
              <a:t>$name</a:t>
            </a:r>
            <a:r>
              <a:rPr lang="en-US">
                <a:solidFill>
                  <a:srgbClr val="000000"/>
                </a:solidFill>
                <a:effectLst/>
                <a:latin typeface="Consolas" panose="020B0609020204030204" pitchFamily="49" charset="0"/>
                <a:ea typeface="Times New Roman" panose="02020603050405020304" pitchFamily="18" charset="0"/>
              </a:rPr>
              <a:t>, (</a:t>
            </a:r>
            <a:r>
              <a:rPr lang="en-US">
                <a:solidFill>
                  <a:srgbClr val="795E26"/>
                </a:solidFill>
                <a:effectLst/>
                <a:latin typeface="Consolas" panose="020B0609020204030204" pitchFamily="49" charset="0"/>
                <a:ea typeface="Times New Roman" panose="02020603050405020304" pitchFamily="18" charset="0"/>
              </a:rPr>
              <a:t>strpos</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001080"/>
                </a:solidFill>
                <a:effectLst/>
                <a:latin typeface="Consolas" panose="020B0609020204030204" pitchFamily="49" charset="0"/>
                <a:ea typeface="Times New Roman" panose="02020603050405020304" pitchFamily="18" charset="0"/>
              </a:rPr>
              <a:t>$input</a:t>
            </a:r>
            <a:r>
              <a:rPr lang="en-US">
                <a:solidFill>
                  <a:srgbClr val="000000"/>
                </a:solidFill>
                <a:effectLst/>
                <a:latin typeface="Consolas" panose="020B0609020204030204" pitchFamily="49" charset="0"/>
                <a:ea typeface="Times New Roman" panose="02020603050405020304" pitchFamily="18" charset="0"/>
              </a:rPr>
              <a:t>, </a:t>
            </a:r>
            <a:r>
              <a:rPr lang="en-US">
                <a:solidFill>
                  <a:srgbClr val="001080"/>
                </a:solidFill>
                <a:effectLst/>
                <a:latin typeface="Consolas" panose="020B0609020204030204" pitchFamily="49" charset="0"/>
                <a:ea typeface="Times New Roman" panose="02020603050405020304" pitchFamily="18" charset="0"/>
              </a:rPr>
              <a:t>$name</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A31515"/>
                </a:solidFill>
                <a:effectLst/>
                <a:latin typeface="Consolas" panose="020B0609020204030204" pitchFamily="49" charset="0"/>
                <a:ea typeface="Times New Roman" panose="02020603050405020304" pitchFamily="18" charset="0"/>
              </a:rPr>
              <a:t>'on'</a:t>
            </a:r>
            <a:r>
              <a:rPr lang="en-US">
                <a:solidFill>
                  <a:srgbClr val="000000"/>
                </a:solidFill>
                <a:effectLst/>
                <a:latin typeface="Consolas" panose="020B0609020204030204" pitchFamily="49" charset="0"/>
                <a:ea typeface="Times New Roman" panose="02020603050405020304" pitchFamily="18" charset="0"/>
              </a:rPr>
              <a:t>) !== </a:t>
            </a:r>
            <a:r>
              <a:rPr lang="en-US">
                <a:solidFill>
                  <a:srgbClr val="0000FF"/>
                </a:solidFill>
                <a:effectLst/>
                <a:latin typeface="Consolas" panose="020B0609020204030204" pitchFamily="49" charset="0"/>
                <a:ea typeface="Times New Roman" panose="02020603050405020304" pitchFamily="18" charset="0"/>
              </a:rPr>
              <a:t>false</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001080"/>
                </a:solidFill>
                <a:effectLst/>
                <a:latin typeface="Consolas" panose="020B0609020204030204" pitchFamily="49" charset="0"/>
                <a:ea typeface="Times New Roman" panose="02020603050405020304" pitchFamily="18" charset="0"/>
              </a:rPr>
              <a:t>$name</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A31515"/>
                </a:solidFill>
                <a:effectLst/>
                <a:latin typeface="Consolas" panose="020B0609020204030204" pitchFamily="49" charset="0"/>
                <a:ea typeface="Times New Roman" panose="02020603050405020304" pitchFamily="18" charset="0"/>
              </a:rPr>
              <a:t>"on"</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001080"/>
                </a:solidFill>
                <a:effectLst/>
                <a:latin typeface="Consolas" panose="020B0609020204030204" pitchFamily="49" charset="0"/>
                <a:ea typeface="Times New Roman" panose="02020603050405020304" pitchFamily="18" charset="0"/>
              </a:rPr>
              <a:t>$name</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A31515"/>
                </a:solidFill>
                <a:effectLst/>
                <a:latin typeface="Consolas" panose="020B0609020204030204" pitchFamily="49" charset="0"/>
                <a:ea typeface="Times New Roman" panose="02020603050405020304" pitchFamily="18" charset="0"/>
              </a:rPr>
              <a:t>"off"</a:t>
            </a:r>
            <a:r>
              <a:rPr lang="en-US">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r>
              <a:rPr lang="en-US">
                <a:solidFill>
                  <a:srgbClr val="001080"/>
                </a:solidFill>
                <a:effectLst/>
                <a:latin typeface="Consolas" panose="020B0609020204030204" pitchFamily="49" charset="0"/>
                <a:ea typeface="Times New Roman" panose="02020603050405020304" pitchFamily="18" charset="0"/>
              </a:rPr>
              <a:t>$m_switchs</a:t>
            </a:r>
            <a:r>
              <a:rPr lang="en-US">
                <a:solidFill>
                  <a:srgbClr val="000000"/>
                </a:solidFill>
                <a:effectLst/>
                <a:latin typeface="Consolas" panose="020B0609020204030204" pitchFamily="49" charset="0"/>
                <a:ea typeface="Times New Roman" panose="02020603050405020304" pitchFamily="18" charset="0"/>
              </a:rPr>
              <a:t>-&gt;</a:t>
            </a:r>
            <a:r>
              <a:rPr lang="en-US">
                <a:solidFill>
                  <a:srgbClr val="795E26"/>
                </a:solidFill>
                <a:effectLst/>
                <a:latin typeface="Consolas" panose="020B0609020204030204" pitchFamily="49" charset="0"/>
                <a:ea typeface="Times New Roman" panose="02020603050405020304" pitchFamily="18" charset="0"/>
              </a:rPr>
              <a:t>saveData</a:t>
            </a:r>
            <a:r>
              <a:rPr lang="en-US">
                <a:solidFill>
                  <a:srgbClr val="000000"/>
                </a:solidFill>
                <a:effectLst/>
                <a:latin typeface="Consolas" panose="020B0609020204030204" pitchFamily="49" charset="0"/>
                <a:ea typeface="Times New Roman" panose="02020603050405020304" pitchFamily="18" charset="0"/>
              </a:rPr>
              <a:t>(</a:t>
            </a:r>
            <a:r>
              <a:rPr lang="en-US">
                <a:solidFill>
                  <a:srgbClr val="001080"/>
                </a:solidFill>
                <a:effectLst/>
                <a:latin typeface="Consolas" panose="020B0609020204030204" pitchFamily="49" charset="0"/>
                <a:ea typeface="Times New Roman" panose="02020603050405020304" pitchFamily="18" charset="0"/>
              </a:rPr>
              <a:t>$switchs</a:t>
            </a:r>
            <a:r>
              <a:rPr lang="en-US">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3784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2"/>
                </a:solidFill>
                <a:latin typeface="Abel"/>
                <a:ea typeface="Abel"/>
                <a:cs typeface="Abel"/>
                <a:sym typeface="Abel"/>
              </a:rPr>
              <a:t>Ý tưởng</a:t>
            </a:r>
            <a:endParaRPr>
              <a:solidFill>
                <a:schemeClr val="dk2"/>
              </a:solidFill>
              <a:latin typeface="Abel"/>
              <a:ea typeface="Abel"/>
              <a:cs typeface="Abel"/>
              <a:sym typeface="Abel"/>
            </a:endParaRPr>
          </a:p>
        </p:txBody>
      </p:sp>
      <p:grpSp>
        <p:nvGrpSpPr>
          <p:cNvPr id="2166" name="Google Shape;2166;p39"/>
          <p:cNvGrpSpPr/>
          <p:nvPr/>
        </p:nvGrpSpPr>
        <p:grpSpPr>
          <a:xfrm>
            <a:off x="4276542" y="950661"/>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MÔ TẢ BÀI TOÁN</a:t>
            </a:r>
            <a:endParaRPr b="1"/>
          </a:p>
        </p:txBody>
      </p:sp>
      <p:sp>
        <p:nvSpPr>
          <p:cNvPr id="2178" name="Google Shape;2178;p39"/>
          <p:cNvSpPr txBox="1">
            <a:spLocks noGrp="1"/>
          </p:cNvSpPr>
          <p:nvPr>
            <p:ph type="subTitle" idx="1"/>
          </p:nvPr>
        </p:nvSpPr>
        <p:spPr>
          <a:xfrm>
            <a:off x="2167128" y="3039466"/>
            <a:ext cx="4809600" cy="11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Barlow Semi Condensed"/>
                <a:ea typeface="Barlow Semi Condensed"/>
                <a:cs typeface="Barlow Semi Condensed"/>
                <a:sym typeface="Barlow Semi Condensed"/>
              </a:rPr>
              <a:t>Với sự c</a:t>
            </a:r>
            <a:r>
              <a:rPr lang="en-US" sz="1600"/>
              <a:t>ải tiến và phát triển mạnh mẽ của công nghệ, các thiết bị, hệ thống thông minh được tạo ra.</a:t>
            </a:r>
          </a:p>
          <a:p>
            <a:pPr marL="0" lvl="0" indent="0" algn="ctr" rtl="0">
              <a:spcBef>
                <a:spcPts val="0"/>
              </a:spcBef>
              <a:spcAft>
                <a:spcPts val="0"/>
              </a:spcAft>
              <a:buNone/>
            </a:pPr>
            <a:r>
              <a:rPr lang="en-US" sz="1600">
                <a:latin typeface="Barlow Semi Condensed"/>
                <a:ea typeface="Barlow Semi Condensed"/>
                <a:cs typeface="Barlow Semi Condensed"/>
                <a:sym typeface="Barlow Semi Condensed"/>
              </a:rPr>
              <a:t>Trong tiểu luận n</a:t>
            </a:r>
            <a:r>
              <a:rPr lang="en-US" sz="1600"/>
              <a:t>ày, em đã thiết kế một công tắc thông minh điều khiển các thiết bị điện, phục vụ điều khiển các thiết bị điện thông qua mạng Internet.</a:t>
            </a:r>
            <a:endParaRPr>
              <a:latin typeface="Barlow Semi Condensed"/>
              <a:ea typeface="Barlow Semi Condensed"/>
              <a:cs typeface="Barlow Semi Condensed"/>
              <a:sym typeface="Barlow Semi Condense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WEBSITE</a:t>
            </a:r>
          </a:p>
          <a:p>
            <a:pPr algn="ctr"/>
            <a:r>
              <a:rPr lang="vi-VN" sz="2000" b="1">
                <a:solidFill>
                  <a:schemeClr val="tx1"/>
                </a:solidFill>
                <a:latin typeface="Barlow Semi Condensed"/>
                <a:ea typeface="Barlow Semi Condensed"/>
                <a:cs typeface="Barlow Semi Condensed"/>
                <a:sym typeface="Barlow Semi Condensed"/>
              </a:rPr>
              <a:t>Lấy các giá trị đã lưu</a:t>
            </a:r>
            <a:endParaRPr lang="en-US" sz="1800" b="1">
              <a:solidFill>
                <a:schemeClr val="tx1"/>
              </a:solidFill>
              <a:latin typeface="Barlow Semi Condensed"/>
              <a:ea typeface="Barlow Semi Condensed"/>
              <a:cs typeface="Barlow Semi Condensed"/>
              <a:sym typeface="Barlow Semi Condensed"/>
            </a:endParaRPr>
          </a:p>
        </p:txBody>
      </p:sp>
      <p:sp>
        <p:nvSpPr>
          <p:cNvPr id="5" name="TextBox 4">
            <a:extLst>
              <a:ext uri="{FF2B5EF4-FFF2-40B4-BE49-F238E27FC236}">
                <a16:creationId xmlns:a16="http://schemas.microsoft.com/office/drawing/2014/main" id="{D8980430-3F3C-4652-B5DF-0055E4404534}"/>
              </a:ext>
            </a:extLst>
          </p:cNvPr>
          <p:cNvSpPr txBox="1"/>
          <p:nvPr/>
        </p:nvSpPr>
        <p:spPr>
          <a:xfrm>
            <a:off x="1909267" y="1778732"/>
            <a:ext cx="5325466" cy="2247218"/>
          </a:xfrm>
          <a:prstGeom prst="rect">
            <a:avLst/>
          </a:prstGeom>
          <a:noFill/>
        </p:spPr>
        <p:txBody>
          <a:bodyPr wrap="square">
            <a:spAutoFit/>
          </a:bodyPr>
          <a:lstStyle/>
          <a:p>
            <a:pPr algn="l">
              <a:lnSpc>
                <a:spcPts val="1425"/>
              </a:lnSpc>
            </a:pPr>
            <a:r>
              <a:rPr lang="en-US" sz="1400">
                <a:solidFill>
                  <a:srgbClr val="0000FF"/>
                </a:solidFill>
                <a:effectLst/>
                <a:latin typeface="Consolas" panose="020B0609020204030204" pitchFamily="49" charset="0"/>
                <a:ea typeface="Times New Roman" panose="02020603050405020304" pitchFamily="18" charset="0"/>
              </a:rPr>
              <a:t>public</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00FF"/>
                </a:solidFill>
                <a:effectLst/>
                <a:latin typeface="Consolas" panose="020B0609020204030204" pitchFamily="49" charset="0"/>
                <a:ea typeface="Times New Roman" panose="02020603050405020304" pitchFamily="18" charset="0"/>
              </a:rPr>
              <a:t>function</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getAllData</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00FF"/>
                </a:solidFill>
                <a:effectLst/>
                <a:latin typeface="Consolas" panose="020B0609020204030204" pitchFamily="49" charset="0"/>
                <a:ea typeface="Times New Roman" panose="02020603050405020304" pitchFamily="18" charset="0"/>
              </a:rPr>
              <a:t>$this</a:t>
            </a:r>
            <a:r>
              <a:rPr lang="en-US" sz="1400">
                <a:solidFill>
                  <a:srgbClr val="000000"/>
                </a:solidFill>
                <a:effectLst/>
                <a:latin typeface="Consolas" panose="020B0609020204030204" pitchFamily="49" charset="0"/>
                <a:ea typeface="Times New Roman" panose="02020603050405020304" pitchFamily="18" charset="0"/>
              </a:rPr>
              <a:t>-&gt;</a:t>
            </a:r>
            <a:r>
              <a:rPr lang="en-US" sz="1400">
                <a:solidFill>
                  <a:srgbClr val="001080"/>
                </a:solidFill>
                <a:effectLst/>
                <a:latin typeface="Consolas" panose="020B0609020204030204" pitchFamily="49" charset="0"/>
                <a:ea typeface="Times New Roman" panose="02020603050405020304" pitchFamily="18" charset="0"/>
              </a:rPr>
              <a:t>switchs</a:t>
            </a:r>
            <a:r>
              <a:rPr lang="en-US" sz="1400">
                <a:solidFill>
                  <a:srgbClr val="000000"/>
                </a:solidFill>
                <a:effectLst/>
                <a:latin typeface="Consolas" panose="020B0609020204030204" pitchFamily="49" charset="0"/>
                <a:ea typeface="Times New Roman" panose="02020603050405020304" pitchFamily="18" charset="0"/>
              </a:rPr>
              <a:t> = </a:t>
            </a:r>
            <a:r>
              <a:rPr lang="en-US" sz="1400">
                <a:solidFill>
                  <a:srgbClr val="795E26"/>
                </a:solidFill>
                <a:effectLst/>
                <a:latin typeface="Consolas" panose="020B0609020204030204" pitchFamily="49" charset="0"/>
                <a:ea typeface="Times New Roman" panose="02020603050405020304" pitchFamily="18" charset="0"/>
              </a:rPr>
              <a:t>array</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$json</a:t>
            </a:r>
            <a:r>
              <a:rPr lang="en-US" sz="1400">
                <a:solidFill>
                  <a:srgbClr val="000000"/>
                </a:solidFill>
                <a:effectLst/>
                <a:latin typeface="Consolas" panose="020B0609020204030204" pitchFamily="49" charset="0"/>
                <a:ea typeface="Times New Roman" panose="02020603050405020304" pitchFamily="18" charset="0"/>
              </a:rPr>
              <a:t> = </a:t>
            </a:r>
            <a:r>
              <a:rPr lang="en-US" sz="1400">
                <a:solidFill>
                  <a:srgbClr val="795E26"/>
                </a:solidFill>
                <a:effectLst/>
                <a:latin typeface="Consolas" panose="020B0609020204030204" pitchFamily="49" charset="0"/>
                <a:ea typeface="Times New Roman" panose="02020603050405020304" pitchFamily="18" charset="0"/>
              </a:rPr>
              <a:t>file_get_contents</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$dts</a:t>
            </a:r>
            <a:r>
              <a:rPr lang="en-US" sz="1400">
                <a:solidFill>
                  <a:srgbClr val="000000"/>
                </a:solidFill>
                <a:effectLst/>
                <a:latin typeface="Consolas" panose="020B0609020204030204" pitchFamily="49" charset="0"/>
                <a:ea typeface="Times New Roman" panose="02020603050405020304" pitchFamily="18" charset="0"/>
              </a:rPr>
              <a:t> = </a:t>
            </a:r>
            <a:r>
              <a:rPr lang="en-US" sz="1400">
                <a:solidFill>
                  <a:srgbClr val="795E26"/>
                </a:solidFill>
                <a:effectLst/>
                <a:latin typeface="Consolas" panose="020B0609020204030204" pitchFamily="49" charset="0"/>
                <a:ea typeface="Times New Roman" panose="02020603050405020304" pitchFamily="18" charset="0"/>
              </a:rPr>
              <a:t>json_decode</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$json</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if</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$dts</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00FF"/>
                </a:solidFill>
                <a:effectLst/>
                <a:latin typeface="Consolas" panose="020B0609020204030204" pitchFamily="49" charset="0"/>
                <a:ea typeface="Times New Roman" panose="02020603050405020304" pitchFamily="18" charset="0"/>
              </a:rPr>
              <a:t>null</a:t>
            </a: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foreach</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$dts</a:t>
            </a:r>
            <a:r>
              <a:rPr lang="en-US" sz="1400">
                <a:solidFill>
                  <a:srgbClr val="000000"/>
                </a:solidFill>
                <a:effectLst/>
                <a:latin typeface="Consolas" panose="020B0609020204030204" pitchFamily="49" charset="0"/>
                <a:ea typeface="Times New Roman" panose="02020603050405020304" pitchFamily="18" charset="0"/>
              </a:rPr>
              <a:t> as </a:t>
            </a:r>
            <a:r>
              <a:rPr lang="en-US" sz="1400">
                <a:solidFill>
                  <a:srgbClr val="001080"/>
                </a:solidFill>
                <a:effectLst/>
                <a:latin typeface="Consolas" panose="020B0609020204030204" pitchFamily="49" charset="0"/>
                <a:ea typeface="Times New Roman" panose="02020603050405020304" pitchFamily="18" charset="0"/>
              </a:rPr>
              <a:t>$dt</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$switch</a:t>
            </a:r>
            <a:r>
              <a:rPr lang="en-US" sz="1400">
                <a:solidFill>
                  <a:srgbClr val="000000"/>
                </a:solidFill>
                <a:effectLst/>
                <a:latin typeface="Consolas" panose="020B0609020204030204" pitchFamily="49" charset="0"/>
                <a:ea typeface="Times New Roman" panose="02020603050405020304" pitchFamily="18" charset="0"/>
              </a:rPr>
              <a:t> = </a:t>
            </a:r>
            <a:r>
              <a:rPr lang="en-US" sz="1400">
                <a:solidFill>
                  <a:srgbClr val="0000FF"/>
                </a:solidFill>
                <a:effectLst/>
                <a:latin typeface="Consolas" panose="020B0609020204030204" pitchFamily="49" charset="0"/>
                <a:ea typeface="Times New Roman" panose="02020603050405020304" pitchFamily="18" charset="0"/>
              </a:rPr>
              <a:t>new</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267F99"/>
                </a:solidFill>
                <a:effectLst/>
                <a:latin typeface="Consolas" panose="020B0609020204030204" pitchFamily="49" charset="0"/>
                <a:ea typeface="Times New Roman" panose="02020603050405020304" pitchFamily="18" charset="0"/>
              </a:rPr>
              <a:t>SW</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$dt</a:t>
            </a:r>
            <a:r>
              <a:rPr lang="en-US" sz="1400">
                <a:solidFill>
                  <a:srgbClr val="000000"/>
                </a:solidFill>
                <a:effectLst/>
                <a:latin typeface="Consolas" panose="020B0609020204030204" pitchFamily="49" charset="0"/>
                <a:ea typeface="Times New Roman" panose="02020603050405020304" pitchFamily="18" charset="0"/>
              </a:rPr>
              <a:t>-&gt;</a:t>
            </a:r>
            <a:r>
              <a:rPr lang="en-US" sz="1400">
                <a:solidFill>
                  <a:srgbClr val="001080"/>
                </a:solidFill>
                <a:effectLst/>
                <a:latin typeface="Consolas" panose="020B0609020204030204" pitchFamily="49" charset="0"/>
                <a:ea typeface="Times New Roman" panose="02020603050405020304" pitchFamily="18" charset="0"/>
              </a:rPr>
              <a:t>name</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$dt</a:t>
            </a:r>
            <a:r>
              <a:rPr lang="en-US" sz="1400">
                <a:solidFill>
                  <a:srgbClr val="000000"/>
                </a:solidFill>
                <a:effectLst/>
                <a:latin typeface="Consolas" panose="020B0609020204030204" pitchFamily="49" charset="0"/>
                <a:ea typeface="Times New Roman" panose="02020603050405020304" pitchFamily="18" charset="0"/>
              </a:rPr>
              <a:t>-&gt;</a:t>
            </a:r>
            <a:r>
              <a:rPr lang="en-US" sz="1400">
                <a:solidFill>
                  <a:srgbClr val="001080"/>
                </a:solidFill>
                <a:effectLst/>
                <a:latin typeface="Consolas" panose="020B0609020204030204" pitchFamily="49" charset="0"/>
                <a:ea typeface="Times New Roman" panose="02020603050405020304" pitchFamily="18" charset="0"/>
              </a:rPr>
              <a:t>value</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array_push</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00FF"/>
                </a:solidFill>
                <a:effectLst/>
                <a:latin typeface="Consolas" panose="020B0609020204030204" pitchFamily="49" charset="0"/>
                <a:ea typeface="Times New Roman" panose="02020603050405020304" pitchFamily="18" charset="0"/>
              </a:rPr>
              <a:t>$this</a:t>
            </a:r>
            <a:r>
              <a:rPr lang="en-US" sz="1400">
                <a:solidFill>
                  <a:srgbClr val="000000"/>
                </a:solidFill>
                <a:effectLst/>
                <a:latin typeface="Consolas" panose="020B0609020204030204" pitchFamily="49" charset="0"/>
                <a:ea typeface="Times New Roman" panose="02020603050405020304" pitchFamily="18" charset="0"/>
              </a:rPr>
              <a:t>-&gt;</a:t>
            </a:r>
            <a:r>
              <a:rPr lang="en-US" sz="1400">
                <a:solidFill>
                  <a:srgbClr val="001080"/>
                </a:solidFill>
                <a:effectLst/>
                <a:latin typeface="Consolas" panose="020B0609020204030204" pitchFamily="49" charset="0"/>
                <a:ea typeface="Times New Roman" panose="02020603050405020304" pitchFamily="18" charset="0"/>
              </a:rPr>
              <a:t>switchs</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$switch</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return</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00FF"/>
                </a:solidFill>
                <a:effectLst/>
                <a:latin typeface="Consolas" panose="020B0609020204030204" pitchFamily="49" charset="0"/>
                <a:ea typeface="Times New Roman" panose="02020603050405020304" pitchFamily="18" charset="0"/>
              </a:rPr>
              <a:t>$this</a:t>
            </a:r>
            <a:r>
              <a:rPr lang="en-US" sz="1400">
                <a:solidFill>
                  <a:srgbClr val="000000"/>
                </a:solidFill>
                <a:effectLst/>
                <a:latin typeface="Consolas" panose="020B0609020204030204" pitchFamily="49" charset="0"/>
                <a:ea typeface="Times New Roman" panose="02020603050405020304" pitchFamily="18" charset="0"/>
              </a:rPr>
              <a:t>-&gt;</a:t>
            </a:r>
            <a:r>
              <a:rPr lang="en-US" sz="1400">
                <a:solidFill>
                  <a:srgbClr val="001080"/>
                </a:solidFill>
                <a:effectLst/>
                <a:latin typeface="Consolas" panose="020B0609020204030204" pitchFamily="49" charset="0"/>
                <a:ea typeface="Times New Roman" panose="02020603050405020304" pitchFamily="18" charset="0"/>
              </a:rPr>
              <a:t>switchs</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2558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WEBSITE</a:t>
            </a:r>
          </a:p>
          <a:p>
            <a:pPr algn="ctr"/>
            <a:r>
              <a:rPr lang="vi-VN" sz="2000" b="1">
                <a:solidFill>
                  <a:schemeClr val="tx1"/>
                </a:solidFill>
                <a:latin typeface="Barlow Semi Condensed"/>
                <a:ea typeface="Barlow Semi Condensed"/>
                <a:cs typeface="Barlow Semi Condensed"/>
                <a:sym typeface="Barlow Semi Condensed"/>
              </a:rPr>
              <a:t>Lưu các giá trị</a:t>
            </a:r>
            <a:endParaRPr lang="en-US" sz="1800" b="1">
              <a:solidFill>
                <a:schemeClr val="tx1"/>
              </a:solidFill>
              <a:latin typeface="Barlow Semi Condensed"/>
              <a:ea typeface="Barlow Semi Condensed"/>
              <a:cs typeface="Barlow Semi Condensed"/>
              <a:sym typeface="Barlow Semi Condensed"/>
            </a:endParaRPr>
          </a:p>
        </p:txBody>
      </p:sp>
      <p:sp>
        <p:nvSpPr>
          <p:cNvPr id="6" name="TextBox 5">
            <a:extLst>
              <a:ext uri="{FF2B5EF4-FFF2-40B4-BE49-F238E27FC236}">
                <a16:creationId xmlns:a16="http://schemas.microsoft.com/office/drawing/2014/main" id="{05484F46-E383-46BE-A213-2274618A25AC}"/>
              </a:ext>
            </a:extLst>
          </p:cNvPr>
          <p:cNvSpPr txBox="1"/>
          <p:nvPr/>
        </p:nvSpPr>
        <p:spPr>
          <a:xfrm>
            <a:off x="2282343" y="1768741"/>
            <a:ext cx="4579314" cy="1606017"/>
          </a:xfrm>
          <a:prstGeom prst="rect">
            <a:avLst/>
          </a:prstGeom>
          <a:noFill/>
        </p:spPr>
        <p:txBody>
          <a:bodyPr wrap="square">
            <a:spAutoFit/>
          </a:bodyPr>
          <a:lstStyle/>
          <a:p>
            <a:pPr algn="l">
              <a:lnSpc>
                <a:spcPts val="1425"/>
              </a:lnSpc>
              <a:spcBef>
                <a:spcPts val="600"/>
              </a:spcBef>
              <a:spcAft>
                <a:spcPts val="600"/>
              </a:spcAft>
            </a:pPr>
            <a:r>
              <a:rPr lang="en-US" sz="1400">
                <a:solidFill>
                  <a:srgbClr val="0000FF"/>
                </a:solidFill>
                <a:effectLst/>
                <a:latin typeface="Consolas" panose="020B0609020204030204" pitchFamily="49" charset="0"/>
                <a:ea typeface="Times New Roman" panose="02020603050405020304" pitchFamily="18" charset="0"/>
              </a:rPr>
              <a:t>public</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00FF"/>
                </a:solidFill>
                <a:effectLst/>
                <a:latin typeface="Consolas" panose="020B0609020204030204" pitchFamily="49" charset="0"/>
                <a:ea typeface="Times New Roman" panose="02020603050405020304" pitchFamily="18" charset="0"/>
              </a:rPr>
              <a:t>function</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saveData</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$datas</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spcBef>
                <a:spcPts val="600"/>
              </a:spcBef>
              <a:spcAft>
                <a:spcPts val="600"/>
              </a:spcAft>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$fp</a:t>
            </a:r>
            <a:r>
              <a:rPr lang="en-US" sz="1400">
                <a:solidFill>
                  <a:srgbClr val="000000"/>
                </a:solidFill>
                <a:effectLst/>
                <a:latin typeface="Consolas" panose="020B0609020204030204" pitchFamily="49" charset="0"/>
                <a:ea typeface="Times New Roman" panose="02020603050405020304" pitchFamily="18" charset="0"/>
              </a:rPr>
              <a:t> = </a:t>
            </a:r>
            <a:r>
              <a:rPr lang="en-US" sz="1400">
                <a:solidFill>
                  <a:srgbClr val="795E26"/>
                </a:solidFill>
                <a:effectLst/>
                <a:latin typeface="Consolas" panose="020B0609020204030204" pitchFamily="49" charset="0"/>
                <a:ea typeface="Times New Roman" panose="02020603050405020304" pitchFamily="18" charset="0"/>
              </a:rPr>
              <a:t>fopen</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'data.json'</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31515"/>
                </a:solidFill>
                <a:effectLst/>
                <a:latin typeface="Consolas" panose="020B0609020204030204" pitchFamily="49" charset="0"/>
                <a:ea typeface="Times New Roman" panose="02020603050405020304" pitchFamily="18" charset="0"/>
              </a:rPr>
              <a:t>'w'</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spcBef>
                <a:spcPts val="600"/>
              </a:spcBef>
              <a:spcAft>
                <a:spcPts val="600"/>
              </a:spcAft>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fwrite</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$fp</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json_encode</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$datas</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spcBef>
                <a:spcPts val="600"/>
              </a:spcBef>
              <a:spcAft>
                <a:spcPts val="600"/>
              </a:spcAft>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fclose</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$fp</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spcBef>
                <a:spcPts val="600"/>
              </a:spcBef>
              <a:spcAft>
                <a:spcPts val="600"/>
              </a:spcAft>
            </a:pP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0485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solidFill>
                  <a:schemeClr val="dk2"/>
                </a:solidFill>
                <a:latin typeface="Abel"/>
                <a:ea typeface="Abel"/>
                <a:cs typeface="Abel"/>
                <a:sym typeface="Abel"/>
              </a:rPr>
              <a:t>Giải thuật</a:t>
            </a:r>
            <a:endParaRPr>
              <a:solidFill>
                <a:schemeClr val="dk2"/>
              </a:solidFill>
              <a:latin typeface="Abel"/>
              <a:ea typeface="Abel"/>
              <a:cs typeface="Abel"/>
              <a:sym typeface="Abel"/>
            </a:endParaRPr>
          </a:p>
        </p:txBody>
      </p:sp>
      <p:sp>
        <p:nvSpPr>
          <p:cNvPr id="2177" name="Google Shape;2177;p39"/>
          <p:cNvSpPr txBox="1">
            <a:spLocks noGrp="1"/>
          </p:cNvSpPr>
          <p:nvPr>
            <p:ph type="title"/>
          </p:nvPr>
        </p:nvSpPr>
        <p:spPr>
          <a:xfrm>
            <a:off x="1986756" y="2430033"/>
            <a:ext cx="5170018" cy="1015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CÁC HÀM XỬ LÝ</a:t>
            </a:r>
            <a:br>
              <a:rPr lang="en" b="1"/>
            </a:br>
            <a:r>
              <a:rPr lang="en" b="1"/>
              <a:t>ĐỐI VỚI ARDUINO</a:t>
            </a:r>
            <a:endParaRPr b="1"/>
          </a:p>
        </p:txBody>
      </p:sp>
      <p:grpSp>
        <p:nvGrpSpPr>
          <p:cNvPr id="10" name="Google Shape;13588;p76">
            <a:extLst>
              <a:ext uri="{FF2B5EF4-FFF2-40B4-BE49-F238E27FC236}">
                <a16:creationId xmlns:a16="http://schemas.microsoft.com/office/drawing/2014/main" id="{1612E26B-FA10-43E3-84A9-92155A8AAF88}"/>
              </a:ext>
            </a:extLst>
          </p:cNvPr>
          <p:cNvGrpSpPr>
            <a:grpSpLocks noChangeAspect="1"/>
          </p:cNvGrpSpPr>
          <p:nvPr/>
        </p:nvGrpSpPr>
        <p:grpSpPr>
          <a:xfrm>
            <a:off x="4192768" y="958947"/>
            <a:ext cx="757993" cy="594360"/>
            <a:chOff x="-41694200" y="2382950"/>
            <a:chExt cx="317425" cy="248900"/>
          </a:xfrm>
        </p:grpSpPr>
        <p:sp>
          <p:nvSpPr>
            <p:cNvPr id="11" name="Google Shape;13589;p76">
              <a:extLst>
                <a:ext uri="{FF2B5EF4-FFF2-40B4-BE49-F238E27FC236}">
                  <a16:creationId xmlns:a16="http://schemas.microsoft.com/office/drawing/2014/main" id="{BB58E925-4D5E-4C35-8F47-7E9A57012BF8}"/>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90;p76">
              <a:extLst>
                <a:ext uri="{FF2B5EF4-FFF2-40B4-BE49-F238E27FC236}">
                  <a16:creationId xmlns:a16="http://schemas.microsoft.com/office/drawing/2014/main" id="{A7596461-204E-49E9-B6C8-14865FCB9D8E}"/>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2545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ARDUINO</a:t>
            </a:r>
          </a:p>
          <a:p>
            <a:pPr algn="ctr"/>
            <a:r>
              <a:rPr lang="en-US" sz="2000" b="1">
                <a:solidFill>
                  <a:schemeClr val="tx1"/>
                </a:solidFill>
                <a:latin typeface="Barlow Semi Condensed"/>
                <a:ea typeface="Barlow Semi Condensed"/>
                <a:cs typeface="Barlow Semi Condensed"/>
                <a:sym typeface="Barlow Semi Condensed"/>
              </a:rPr>
              <a:t>Kết nối Wifi</a:t>
            </a:r>
            <a:endParaRPr lang="en-US" sz="1800" b="1">
              <a:solidFill>
                <a:schemeClr val="tx1"/>
              </a:solidFill>
              <a:latin typeface="Barlow Semi Condensed"/>
              <a:ea typeface="Barlow Semi Condensed"/>
              <a:cs typeface="Barlow Semi Condensed"/>
              <a:sym typeface="Barlow Semi Condensed"/>
            </a:endParaRPr>
          </a:p>
        </p:txBody>
      </p:sp>
      <p:sp>
        <p:nvSpPr>
          <p:cNvPr id="6" name="TextBox 5">
            <a:extLst>
              <a:ext uri="{FF2B5EF4-FFF2-40B4-BE49-F238E27FC236}">
                <a16:creationId xmlns:a16="http://schemas.microsoft.com/office/drawing/2014/main" id="{DF969327-3974-4EF7-9F40-47B9DED769A5}"/>
              </a:ext>
            </a:extLst>
          </p:cNvPr>
          <p:cNvSpPr txBox="1"/>
          <p:nvPr/>
        </p:nvSpPr>
        <p:spPr>
          <a:xfrm>
            <a:off x="2282343" y="1537909"/>
            <a:ext cx="4579314" cy="2067682"/>
          </a:xfrm>
          <a:prstGeom prst="rect">
            <a:avLst/>
          </a:prstGeom>
          <a:noFill/>
        </p:spPr>
        <p:txBody>
          <a:bodyPr wrap="square">
            <a:spAutoFit/>
          </a:bodyPr>
          <a:lstStyle/>
          <a:p>
            <a:pPr algn="l">
              <a:lnSpc>
                <a:spcPts val="1425"/>
              </a:lnSpc>
            </a:pPr>
            <a:r>
              <a:rPr lang="en-US" sz="1400">
                <a:solidFill>
                  <a:srgbClr val="0000FF"/>
                </a:solidFill>
                <a:effectLst/>
                <a:latin typeface="Consolas" panose="020B0609020204030204" pitchFamily="49" charset="0"/>
                <a:ea typeface="Times New Roman" panose="02020603050405020304" pitchFamily="18" charset="0"/>
              </a:rPr>
              <a:t>void</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connectWifi</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267F99"/>
                </a:solidFill>
                <a:effectLst/>
                <a:latin typeface="Consolas" panose="020B0609020204030204" pitchFamily="49" charset="0"/>
                <a:ea typeface="Times New Roman" panose="02020603050405020304" pitchFamily="18" charset="0"/>
              </a:rPr>
              <a:t>String</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ssid</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267F99"/>
                </a:solidFill>
                <a:effectLst/>
                <a:latin typeface="Consolas" panose="020B0609020204030204" pitchFamily="49" charset="0"/>
                <a:ea typeface="Times New Roman" panose="02020603050405020304" pitchFamily="18" charset="0"/>
              </a:rPr>
              <a:t>String</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pass</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WiFi</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begin</a:t>
            </a:r>
            <a:r>
              <a:rPr lang="en-US" sz="1400">
                <a:solidFill>
                  <a:srgbClr val="000000"/>
                </a:solidFill>
                <a:effectLst/>
                <a:latin typeface="Consolas" panose="020B0609020204030204" pitchFamily="49" charset="0"/>
                <a:ea typeface="Times New Roman" panose="02020603050405020304" pitchFamily="18" charset="0"/>
              </a:rPr>
              <a:t>(ssid, pass);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while</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WiFi</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status</a:t>
            </a:r>
            <a:r>
              <a:rPr lang="en-US" sz="1400">
                <a:solidFill>
                  <a:srgbClr val="000000"/>
                </a:solidFill>
                <a:effectLst/>
                <a:latin typeface="Consolas" panose="020B0609020204030204" pitchFamily="49" charset="0"/>
                <a:ea typeface="Times New Roman" panose="02020603050405020304" pitchFamily="18" charset="0"/>
              </a:rPr>
              <a:t>() != WL_CONNECTED)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delay</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98658"/>
                </a:solidFill>
                <a:effectLst/>
                <a:latin typeface="Consolas" panose="020B0609020204030204" pitchFamily="49" charset="0"/>
                <a:ea typeface="Times New Roman" panose="02020603050405020304" pitchFamily="18" charset="0"/>
              </a:rPr>
              <a:t>500</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println</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"Connecting to wifi!"</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getTouch</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println</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println</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"WiFi connected"</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1349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ARDUINO</a:t>
            </a:r>
          </a:p>
          <a:p>
            <a:pPr algn="ctr"/>
            <a:r>
              <a:rPr lang="en-US" sz="2000" b="1">
                <a:solidFill>
                  <a:schemeClr val="tx1"/>
                </a:solidFill>
                <a:latin typeface="Barlow Semi Condensed"/>
                <a:ea typeface="Barlow Semi Condensed"/>
                <a:cs typeface="Barlow Semi Condensed"/>
                <a:sym typeface="Barlow Semi Condensed"/>
              </a:rPr>
              <a:t>Nhận và xử lý giá trị cảm ứng chạm</a:t>
            </a:r>
            <a:endParaRPr lang="en-US" sz="1800" b="1">
              <a:solidFill>
                <a:schemeClr val="tx1"/>
              </a:solidFill>
              <a:latin typeface="Barlow Semi Condensed"/>
              <a:ea typeface="Barlow Semi Condensed"/>
              <a:cs typeface="Barlow Semi Condensed"/>
              <a:sym typeface="Barlow Semi Condensed"/>
            </a:endParaRPr>
          </a:p>
        </p:txBody>
      </p:sp>
      <p:sp>
        <p:nvSpPr>
          <p:cNvPr id="6" name="TextBox 5">
            <a:extLst>
              <a:ext uri="{FF2B5EF4-FFF2-40B4-BE49-F238E27FC236}">
                <a16:creationId xmlns:a16="http://schemas.microsoft.com/office/drawing/2014/main" id="{9ECD93E7-6A5C-4046-9269-EE3951263B46}"/>
              </a:ext>
            </a:extLst>
          </p:cNvPr>
          <p:cNvSpPr txBox="1"/>
          <p:nvPr/>
        </p:nvSpPr>
        <p:spPr>
          <a:xfrm>
            <a:off x="2282343" y="1749202"/>
            <a:ext cx="4579314" cy="2606291"/>
          </a:xfrm>
          <a:prstGeom prst="rect">
            <a:avLst/>
          </a:prstGeom>
          <a:noFill/>
        </p:spPr>
        <p:txBody>
          <a:bodyPr wrap="square">
            <a:spAutoFit/>
          </a:bodyPr>
          <a:lstStyle/>
          <a:p>
            <a:pPr algn="l">
              <a:lnSpc>
                <a:spcPts val="1425"/>
              </a:lnSpc>
            </a:pPr>
            <a:r>
              <a:rPr lang="en-US" sz="1400">
                <a:solidFill>
                  <a:srgbClr val="0000FF"/>
                </a:solidFill>
                <a:effectLst/>
                <a:latin typeface="Consolas" panose="020B0609020204030204" pitchFamily="49" charset="0"/>
                <a:ea typeface="Times New Roman" panose="02020603050405020304" pitchFamily="18" charset="0"/>
              </a:rPr>
              <a:t>bool</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getTouch</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00FF"/>
                </a:solidFill>
                <a:effectLst/>
                <a:latin typeface="Consolas" panose="020B0609020204030204" pitchFamily="49" charset="0"/>
                <a:ea typeface="Times New Roman" panose="02020603050405020304" pitchFamily="18" charset="0"/>
              </a:rPr>
              <a:t>bool</a:t>
            </a:r>
            <a:r>
              <a:rPr lang="en-US" sz="1400">
                <a:solidFill>
                  <a:srgbClr val="000000"/>
                </a:solidFill>
                <a:effectLst/>
                <a:latin typeface="Consolas" panose="020B0609020204030204" pitchFamily="49" charset="0"/>
                <a:ea typeface="Times New Roman" panose="02020603050405020304" pitchFamily="18" charset="0"/>
              </a:rPr>
              <a:t> touched = </a:t>
            </a:r>
            <a:r>
              <a:rPr lang="en-US" sz="1400">
                <a:solidFill>
                  <a:srgbClr val="0000FF"/>
                </a:solidFill>
                <a:effectLst/>
                <a:latin typeface="Consolas" panose="020B0609020204030204" pitchFamily="49" charset="0"/>
                <a:ea typeface="Times New Roman" panose="02020603050405020304" pitchFamily="18" charset="0"/>
              </a:rPr>
              <a:t>false</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"Touched: "</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for</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00FF"/>
                </a:solidFill>
                <a:effectLst/>
                <a:latin typeface="Consolas" panose="020B0609020204030204" pitchFamily="49" charset="0"/>
                <a:ea typeface="Times New Roman" panose="02020603050405020304" pitchFamily="18" charset="0"/>
              </a:rPr>
              <a:t>int</a:t>
            </a:r>
            <a:r>
              <a:rPr lang="en-US" sz="1400">
                <a:solidFill>
                  <a:srgbClr val="000000"/>
                </a:solidFill>
                <a:effectLst/>
                <a:latin typeface="Consolas" panose="020B0609020204030204" pitchFamily="49" charset="0"/>
                <a:ea typeface="Times New Roman" panose="02020603050405020304" pitchFamily="18" charset="0"/>
              </a:rPr>
              <a:t> i=</a:t>
            </a:r>
            <a:r>
              <a:rPr lang="en-US" sz="1400">
                <a:solidFill>
                  <a:srgbClr val="098658"/>
                </a:solidFill>
                <a:effectLst/>
                <a:latin typeface="Consolas" panose="020B0609020204030204" pitchFamily="49" charset="0"/>
                <a:ea typeface="Times New Roman" panose="02020603050405020304" pitchFamily="18" charset="0"/>
              </a:rPr>
              <a:t>0</a:t>
            </a:r>
            <a:r>
              <a:rPr lang="en-US" sz="1400">
                <a:solidFill>
                  <a:srgbClr val="000000"/>
                </a:solidFill>
                <a:effectLst/>
                <a:latin typeface="Consolas" panose="020B0609020204030204" pitchFamily="49" charset="0"/>
                <a:ea typeface="Times New Roman" panose="02020603050405020304" pitchFamily="18" charset="0"/>
              </a:rPr>
              <a:t>; i&lt;swCount; i++){</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if</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digitalRead</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touch</a:t>
            </a:r>
            <a:r>
              <a:rPr lang="en-US" sz="1400">
                <a:solidFill>
                  <a:srgbClr val="000000"/>
                </a:solidFill>
                <a:effectLst/>
                <a:latin typeface="Consolas" panose="020B0609020204030204" pitchFamily="49" charset="0"/>
                <a:ea typeface="Times New Roman" panose="02020603050405020304" pitchFamily="18" charset="0"/>
              </a:rPr>
              <a:t>[i])){</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swData</a:t>
            </a:r>
            <a:r>
              <a:rPr lang="en-US" sz="1400">
                <a:solidFill>
                  <a:srgbClr val="000000"/>
                </a:solidFill>
                <a:effectLst/>
                <a:latin typeface="Consolas" panose="020B0609020204030204" pitchFamily="49" charset="0"/>
                <a:ea typeface="Times New Roman" panose="02020603050405020304" pitchFamily="18" charset="0"/>
              </a:rPr>
              <a:t>[i] = !</a:t>
            </a:r>
            <a:r>
              <a:rPr lang="en-US" sz="1400">
                <a:solidFill>
                  <a:srgbClr val="001080"/>
                </a:solidFill>
                <a:effectLst/>
                <a:latin typeface="Consolas" panose="020B0609020204030204" pitchFamily="49" charset="0"/>
                <a:ea typeface="Times New Roman" panose="02020603050405020304" pitchFamily="18" charset="0"/>
              </a:rPr>
              <a:t>swData</a:t>
            </a:r>
            <a:r>
              <a:rPr lang="en-US" sz="1400">
                <a:solidFill>
                  <a:srgbClr val="000000"/>
                </a:solidFill>
                <a:effectLst/>
                <a:latin typeface="Consolas" panose="020B0609020204030204" pitchFamily="49" charset="0"/>
                <a:ea typeface="Times New Roman" panose="02020603050405020304" pitchFamily="18" charset="0"/>
              </a:rPr>
              <a:t>[i];</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digitalWrite</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sw</a:t>
            </a:r>
            <a:r>
              <a:rPr lang="en-US" sz="1400">
                <a:solidFill>
                  <a:srgbClr val="000000"/>
                </a:solidFill>
                <a:effectLst/>
                <a:latin typeface="Consolas" panose="020B0609020204030204" pitchFamily="49" charset="0"/>
                <a:ea typeface="Times New Roman" panose="02020603050405020304" pitchFamily="18" charset="0"/>
              </a:rPr>
              <a:t>[i], </a:t>
            </a:r>
            <a:r>
              <a:rPr lang="en-US" sz="1400">
                <a:solidFill>
                  <a:srgbClr val="001080"/>
                </a:solidFill>
                <a:effectLst/>
                <a:latin typeface="Consolas" panose="020B0609020204030204" pitchFamily="49" charset="0"/>
                <a:ea typeface="Times New Roman" panose="02020603050405020304" pitchFamily="18" charset="0"/>
              </a:rPr>
              <a:t>swData</a:t>
            </a:r>
            <a:r>
              <a:rPr lang="en-US" sz="1400">
                <a:solidFill>
                  <a:srgbClr val="000000"/>
                </a:solidFill>
                <a:effectLst/>
                <a:latin typeface="Consolas" panose="020B0609020204030204" pitchFamily="49" charset="0"/>
                <a:ea typeface="Times New Roman" panose="02020603050405020304" pitchFamily="18" charset="0"/>
              </a:rPr>
              <a:t>[i]);</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String</a:t>
            </a:r>
            <a:r>
              <a:rPr lang="en-US" sz="1400">
                <a:solidFill>
                  <a:srgbClr val="000000"/>
                </a:solidFill>
                <a:effectLst/>
                <a:latin typeface="Consolas" panose="020B0609020204030204" pitchFamily="49" charset="0"/>
                <a:ea typeface="Times New Roman" panose="02020603050405020304" pitchFamily="18" charset="0"/>
              </a:rPr>
              <a:t>(i+</a:t>
            </a:r>
            <a:r>
              <a:rPr lang="en-US" sz="1400">
                <a:solidFill>
                  <a:srgbClr val="098658"/>
                </a:solidFill>
                <a:effectLst/>
                <a:latin typeface="Consolas" panose="020B0609020204030204" pitchFamily="49" charset="0"/>
                <a:ea typeface="Times New Roman" panose="02020603050405020304" pitchFamily="18" charset="0"/>
              </a:rPr>
              <a:t>1</a:t>
            </a:r>
            <a:r>
              <a:rPr lang="en-US" sz="1400">
                <a:solidFill>
                  <a:srgbClr val="000000"/>
                </a:solidFill>
                <a:effectLst/>
                <a:latin typeface="Consolas" panose="020B0609020204030204" pitchFamily="49" charset="0"/>
                <a:ea typeface="Times New Roman" panose="02020603050405020304" pitchFamily="18" charset="0"/>
              </a:rPr>
              <a:t>) + </a:t>
            </a:r>
            <a:r>
              <a:rPr lang="en-US" sz="1400">
                <a:solidFill>
                  <a:srgbClr val="A31515"/>
                </a:solidFill>
                <a:effectLst/>
                <a:latin typeface="Consolas" panose="020B0609020204030204" pitchFamily="49" charset="0"/>
                <a:ea typeface="Times New Roman" panose="02020603050405020304" pitchFamily="18" charset="0"/>
              </a:rPr>
              <a:t>" "</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touched = </a:t>
            </a:r>
            <a:r>
              <a:rPr lang="en-US" sz="1400">
                <a:solidFill>
                  <a:srgbClr val="0000FF"/>
                </a:solidFill>
                <a:effectLst/>
                <a:latin typeface="Consolas" panose="020B0609020204030204" pitchFamily="49" charset="0"/>
                <a:ea typeface="Times New Roman" panose="02020603050405020304" pitchFamily="18" charset="0"/>
              </a:rPr>
              <a:t>true</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a:t>
            </a:r>
            <a:r>
              <a:rPr lang="en-US" sz="1400">
                <a:solidFill>
                  <a:srgbClr val="000000"/>
                </a:solidFill>
                <a:effectLst/>
                <a:latin typeface="Consolas" panose="020B0609020204030204" pitchFamily="49" charset="0"/>
                <a:ea typeface="Times New Roman" panose="02020603050405020304" pitchFamily="18" charset="0"/>
              </a:rPr>
              <a:t>((touched)?</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EE0000"/>
                </a:solidFill>
                <a:effectLst/>
                <a:latin typeface="Consolas" panose="020B0609020204030204" pitchFamily="49" charset="0"/>
                <a:ea typeface="Times New Roman" panose="02020603050405020304" pitchFamily="18" charset="0"/>
              </a:rPr>
              <a:t>\n</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 None</a:t>
            </a:r>
            <a:r>
              <a:rPr lang="en-US" sz="1400">
                <a:solidFill>
                  <a:srgbClr val="EE0000"/>
                </a:solidFill>
                <a:effectLst/>
                <a:latin typeface="Consolas" panose="020B0609020204030204" pitchFamily="49" charset="0"/>
                <a:ea typeface="Times New Roman" panose="02020603050405020304" pitchFamily="18" charset="0"/>
              </a:rPr>
              <a:t>\n</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return</a:t>
            </a:r>
            <a:r>
              <a:rPr lang="en-US" sz="1400">
                <a:solidFill>
                  <a:srgbClr val="000000"/>
                </a:solidFill>
                <a:effectLst/>
                <a:latin typeface="Consolas" panose="020B0609020204030204" pitchFamily="49" charset="0"/>
                <a:ea typeface="Times New Roman" panose="02020603050405020304" pitchFamily="18" charset="0"/>
              </a:rPr>
              <a:t> touched;</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9438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ARDUINO</a:t>
            </a:r>
          </a:p>
          <a:p>
            <a:pPr algn="ctr"/>
            <a:r>
              <a:rPr lang="en-US" sz="2000" b="1">
                <a:solidFill>
                  <a:schemeClr val="tx1"/>
                </a:solidFill>
                <a:latin typeface="Barlow Semi Condensed"/>
                <a:ea typeface="Barlow Semi Condensed"/>
                <a:cs typeface="Barlow Semi Condensed"/>
                <a:sym typeface="Barlow Semi Condensed"/>
              </a:rPr>
              <a:t>Nhận và xử lý giá trị từ Website</a:t>
            </a:r>
            <a:endParaRPr lang="en-US" sz="1800" b="1">
              <a:solidFill>
                <a:schemeClr val="tx1"/>
              </a:solidFill>
              <a:latin typeface="Barlow Semi Condensed"/>
              <a:ea typeface="Barlow Semi Condensed"/>
              <a:cs typeface="Barlow Semi Condensed"/>
              <a:sym typeface="Barlow Semi Condensed"/>
            </a:endParaRPr>
          </a:p>
        </p:txBody>
      </p:sp>
      <p:sp>
        <p:nvSpPr>
          <p:cNvPr id="5" name="TextBox 4">
            <a:extLst>
              <a:ext uri="{FF2B5EF4-FFF2-40B4-BE49-F238E27FC236}">
                <a16:creationId xmlns:a16="http://schemas.microsoft.com/office/drawing/2014/main" id="{F0ED9D70-521C-4C0B-9AEC-D78562920AD2}"/>
              </a:ext>
            </a:extLst>
          </p:cNvPr>
          <p:cNvSpPr txBox="1"/>
          <p:nvPr/>
        </p:nvSpPr>
        <p:spPr>
          <a:xfrm>
            <a:off x="95098" y="1816720"/>
            <a:ext cx="4579314" cy="2067682"/>
          </a:xfrm>
          <a:prstGeom prst="rect">
            <a:avLst/>
          </a:prstGeom>
          <a:noFill/>
        </p:spPr>
        <p:txBody>
          <a:bodyPr wrap="square">
            <a:spAutoFit/>
          </a:bodyPr>
          <a:lstStyle/>
          <a:p>
            <a:pPr algn="l">
              <a:lnSpc>
                <a:spcPts val="1425"/>
              </a:lnSpc>
            </a:pPr>
            <a:r>
              <a:rPr lang="en-US" sz="1400">
                <a:solidFill>
                  <a:srgbClr val="0000FF"/>
                </a:solidFill>
                <a:effectLst/>
                <a:latin typeface="Consolas" panose="020B0609020204030204" pitchFamily="49" charset="0"/>
                <a:ea typeface="Times New Roman" panose="02020603050405020304" pitchFamily="18" charset="0"/>
              </a:rPr>
              <a:t>void</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getDataFromWebsite</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if</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WiFi</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status</a:t>
            </a:r>
            <a:r>
              <a:rPr lang="en-US" sz="1400">
                <a:solidFill>
                  <a:srgbClr val="000000"/>
                </a:solidFill>
                <a:effectLst/>
                <a:latin typeface="Consolas" panose="020B0609020204030204" pitchFamily="49" charset="0"/>
                <a:ea typeface="Times New Roman" panose="02020603050405020304" pitchFamily="18" charset="0"/>
              </a:rPr>
              <a:t>() == WL_CONNECTED)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HTTPClient http;</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http</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begin</a:t>
            </a:r>
            <a:r>
              <a:rPr lang="en-US" sz="1400">
                <a:solidFill>
                  <a:srgbClr val="000000"/>
                </a:solidFill>
                <a:effectLst/>
                <a:latin typeface="Consolas" panose="020B0609020204030204" pitchFamily="49" charset="0"/>
                <a:ea typeface="Times New Roman" panose="02020603050405020304" pitchFamily="18" charset="0"/>
              </a:rPr>
              <a:t>(dataURL);</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00FF"/>
                </a:solidFill>
                <a:effectLst/>
                <a:latin typeface="Consolas" panose="020B0609020204030204" pitchFamily="49" charset="0"/>
                <a:ea typeface="Times New Roman" panose="02020603050405020304" pitchFamily="18" charset="0"/>
              </a:rPr>
              <a:t>int</a:t>
            </a:r>
            <a:r>
              <a:rPr lang="en-US" sz="1400">
                <a:solidFill>
                  <a:srgbClr val="000000"/>
                </a:solidFill>
                <a:effectLst/>
                <a:latin typeface="Consolas" panose="020B0609020204030204" pitchFamily="49" charset="0"/>
                <a:ea typeface="Times New Roman" panose="02020603050405020304" pitchFamily="18" charset="0"/>
              </a:rPr>
              <a:t> httpCode = </a:t>
            </a:r>
            <a:r>
              <a:rPr lang="en-US" sz="1400">
                <a:solidFill>
                  <a:srgbClr val="001080"/>
                </a:solidFill>
                <a:effectLst/>
                <a:latin typeface="Consolas" panose="020B0609020204030204" pitchFamily="49" charset="0"/>
                <a:ea typeface="Times New Roman" panose="02020603050405020304" pitchFamily="18" charset="0"/>
              </a:rPr>
              <a:t>http</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GET</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if</a:t>
            </a:r>
            <a:r>
              <a:rPr lang="en-US" sz="1400">
                <a:solidFill>
                  <a:srgbClr val="000000"/>
                </a:solidFill>
                <a:effectLst/>
                <a:latin typeface="Consolas" panose="020B0609020204030204" pitchFamily="49" charset="0"/>
                <a:ea typeface="Times New Roman" panose="02020603050405020304" pitchFamily="18" charset="0"/>
              </a:rPr>
              <a:t> (httpCode == </a:t>
            </a:r>
            <a:r>
              <a:rPr lang="en-US" sz="1400">
                <a:solidFill>
                  <a:srgbClr val="098658"/>
                </a:solidFill>
                <a:effectLst/>
                <a:latin typeface="Consolas" panose="020B0609020204030204" pitchFamily="49" charset="0"/>
                <a:ea typeface="Times New Roman" panose="02020603050405020304" pitchFamily="18" charset="0"/>
              </a:rPr>
              <a:t>200</a:t>
            </a: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println</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"Data from website:"</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String payload = </a:t>
            </a:r>
            <a:r>
              <a:rPr lang="en-US" sz="1400">
                <a:solidFill>
                  <a:srgbClr val="001080"/>
                </a:solidFill>
                <a:effectLst/>
                <a:latin typeface="Consolas" panose="020B0609020204030204" pitchFamily="49" charset="0"/>
                <a:ea typeface="Times New Roman" panose="02020603050405020304" pitchFamily="18" charset="0"/>
              </a:rPr>
              <a:t>http</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getString</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59035506-DF3A-4447-97BB-4029118B3473}"/>
              </a:ext>
            </a:extLst>
          </p:cNvPr>
          <p:cNvSpPr txBox="1"/>
          <p:nvPr/>
        </p:nvSpPr>
        <p:spPr>
          <a:xfrm>
            <a:off x="4469588" y="1415623"/>
            <a:ext cx="4579314" cy="3503716"/>
          </a:xfrm>
          <a:prstGeom prst="rect">
            <a:avLst/>
          </a:prstGeom>
          <a:noFill/>
        </p:spPr>
        <p:txBody>
          <a:bodyPr wrap="square">
            <a:spAutoFit/>
          </a:bodyPr>
          <a:lstStyle/>
          <a:p>
            <a:pPr algn="l">
              <a:lnSpc>
                <a:spcPts val="1425"/>
              </a:lnSpc>
            </a:pPr>
            <a:r>
              <a:rPr lang="en-US" sz="1400">
                <a:solidFill>
                  <a:srgbClr val="AF00DB"/>
                </a:solidFill>
                <a:effectLst/>
                <a:latin typeface="Consolas" panose="020B0609020204030204" pitchFamily="49" charset="0"/>
                <a:ea typeface="Times New Roman" panose="02020603050405020304" pitchFamily="18" charset="0"/>
              </a:rPr>
              <a:t>for</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00FF"/>
                </a:solidFill>
                <a:effectLst/>
                <a:latin typeface="Consolas" panose="020B0609020204030204" pitchFamily="49" charset="0"/>
                <a:ea typeface="Times New Roman" panose="02020603050405020304" pitchFamily="18" charset="0"/>
              </a:rPr>
              <a:t>int</a:t>
            </a:r>
            <a:r>
              <a:rPr lang="en-US" sz="1400">
                <a:solidFill>
                  <a:srgbClr val="000000"/>
                </a:solidFill>
                <a:effectLst/>
                <a:latin typeface="Consolas" panose="020B0609020204030204" pitchFamily="49" charset="0"/>
                <a:ea typeface="Times New Roman" panose="02020603050405020304" pitchFamily="18" charset="0"/>
              </a:rPr>
              <a:t> i=</a:t>
            </a:r>
            <a:r>
              <a:rPr lang="en-US" sz="1400">
                <a:solidFill>
                  <a:srgbClr val="098658"/>
                </a:solidFill>
                <a:effectLst/>
                <a:latin typeface="Consolas" panose="020B0609020204030204" pitchFamily="49" charset="0"/>
                <a:ea typeface="Times New Roman" panose="02020603050405020304" pitchFamily="18" charset="0"/>
              </a:rPr>
              <a:t>0</a:t>
            </a:r>
            <a:r>
              <a:rPr lang="en-US" sz="1400">
                <a:solidFill>
                  <a:srgbClr val="000000"/>
                </a:solidFill>
                <a:effectLst/>
                <a:latin typeface="Consolas" panose="020B0609020204030204" pitchFamily="49" charset="0"/>
                <a:ea typeface="Times New Roman" panose="02020603050405020304" pitchFamily="18" charset="0"/>
              </a:rPr>
              <a:t>; i&lt;swCount; i++){</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swData</a:t>
            </a:r>
            <a:r>
              <a:rPr lang="en-US" sz="1400">
                <a:solidFill>
                  <a:srgbClr val="000000"/>
                </a:solidFill>
                <a:effectLst/>
                <a:latin typeface="Consolas" panose="020B0609020204030204" pitchFamily="49" charset="0"/>
                <a:ea typeface="Times New Roman" panose="02020603050405020304" pitchFamily="18" charset="0"/>
              </a:rPr>
              <a:t>[i] = (</a:t>
            </a:r>
            <a:r>
              <a:rPr lang="en-US" sz="1400">
                <a:solidFill>
                  <a:srgbClr val="001080"/>
                </a:solidFill>
                <a:effectLst/>
                <a:latin typeface="Consolas" panose="020B0609020204030204" pitchFamily="49" charset="0"/>
                <a:ea typeface="Times New Roman" panose="02020603050405020304" pitchFamily="18" charset="0"/>
              </a:rPr>
              <a:t>payload</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indexOf</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"sw"</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String</a:t>
            </a:r>
            <a:r>
              <a:rPr lang="en-US" sz="1400">
                <a:solidFill>
                  <a:srgbClr val="000000"/>
                </a:solidFill>
                <a:effectLst/>
                <a:latin typeface="Consolas" panose="020B0609020204030204" pitchFamily="49" charset="0"/>
                <a:ea typeface="Times New Roman" panose="02020603050405020304" pitchFamily="18" charset="0"/>
              </a:rPr>
              <a:t>(i+</a:t>
            </a:r>
            <a:r>
              <a:rPr lang="en-US" sz="1400">
                <a:solidFill>
                  <a:srgbClr val="098658"/>
                </a:solidFill>
                <a:effectLst/>
                <a:latin typeface="Consolas" panose="020B0609020204030204" pitchFamily="49" charset="0"/>
                <a:ea typeface="Times New Roman" panose="02020603050405020304" pitchFamily="18" charset="0"/>
              </a:rPr>
              <a:t>1</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"on"</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98658"/>
                </a:solidFill>
                <a:effectLst/>
                <a:latin typeface="Consolas" panose="020B0609020204030204" pitchFamily="49" charset="0"/>
                <a:ea typeface="Times New Roman" panose="02020603050405020304" pitchFamily="18" charset="0"/>
              </a:rPr>
              <a:t>1</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00FF"/>
                </a:solidFill>
                <a:effectLst/>
                <a:latin typeface="Consolas" panose="020B0609020204030204" pitchFamily="49" charset="0"/>
                <a:ea typeface="Times New Roman" panose="02020603050405020304" pitchFamily="18" charset="0"/>
              </a:rPr>
              <a:t>true</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00FF"/>
                </a:solidFill>
                <a:effectLst/>
                <a:latin typeface="Consolas" panose="020B0609020204030204" pitchFamily="49" charset="0"/>
                <a:ea typeface="Times New Roman" panose="02020603050405020304" pitchFamily="18" charset="0"/>
              </a:rPr>
              <a:t>false</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digitalWrite</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sw</a:t>
            </a:r>
            <a:r>
              <a:rPr lang="en-US" sz="1400">
                <a:solidFill>
                  <a:srgbClr val="000000"/>
                </a:solidFill>
                <a:effectLst/>
                <a:latin typeface="Consolas" panose="020B0609020204030204" pitchFamily="49" charset="0"/>
                <a:ea typeface="Times New Roman" panose="02020603050405020304" pitchFamily="18" charset="0"/>
              </a:rPr>
              <a:t>[i], </a:t>
            </a:r>
            <a:r>
              <a:rPr lang="en-US" sz="1400">
                <a:solidFill>
                  <a:srgbClr val="001080"/>
                </a:solidFill>
                <a:effectLst/>
                <a:latin typeface="Consolas" panose="020B0609020204030204" pitchFamily="49" charset="0"/>
                <a:ea typeface="Times New Roman" panose="02020603050405020304" pitchFamily="18" charset="0"/>
              </a:rPr>
              <a:t>swData</a:t>
            </a:r>
            <a:r>
              <a:rPr lang="en-US" sz="1400">
                <a:solidFill>
                  <a:srgbClr val="000000"/>
                </a:solidFill>
                <a:effectLst/>
                <a:latin typeface="Consolas" panose="020B0609020204030204" pitchFamily="49" charset="0"/>
                <a:ea typeface="Times New Roman" panose="02020603050405020304" pitchFamily="18" charset="0"/>
              </a:rPr>
              <a:t>[i]);</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"sw"</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String</a:t>
            </a:r>
            <a:r>
              <a:rPr lang="en-US" sz="1400">
                <a:solidFill>
                  <a:srgbClr val="000000"/>
                </a:solidFill>
                <a:effectLst/>
                <a:latin typeface="Consolas" panose="020B0609020204030204" pitchFamily="49" charset="0"/>
                <a:ea typeface="Times New Roman" panose="02020603050405020304" pitchFamily="18" charset="0"/>
              </a:rPr>
              <a:t>(i+</a:t>
            </a:r>
            <a:r>
              <a:rPr lang="en-US" sz="1400">
                <a:solidFill>
                  <a:srgbClr val="098658"/>
                </a:solidFill>
                <a:effectLst/>
                <a:latin typeface="Consolas" panose="020B0609020204030204" pitchFamily="49" charset="0"/>
                <a:ea typeface="Times New Roman" panose="02020603050405020304" pitchFamily="18" charset="0"/>
              </a:rPr>
              <a:t>1</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 "</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String</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swData</a:t>
            </a:r>
            <a:r>
              <a:rPr lang="en-US" sz="1400">
                <a:solidFill>
                  <a:srgbClr val="000000"/>
                </a:solidFill>
                <a:effectLst/>
                <a:latin typeface="Consolas" panose="020B0609020204030204" pitchFamily="49" charset="0"/>
                <a:ea typeface="Times New Roman" panose="02020603050405020304" pitchFamily="18" charset="0"/>
              </a:rPr>
              <a:t>[i]?</a:t>
            </a:r>
            <a:r>
              <a:rPr lang="en-US" sz="1400">
                <a:solidFill>
                  <a:srgbClr val="A31515"/>
                </a:solidFill>
                <a:effectLst/>
                <a:latin typeface="Consolas" panose="020B0609020204030204" pitchFamily="49" charset="0"/>
                <a:ea typeface="Times New Roman" panose="02020603050405020304" pitchFamily="18" charset="0"/>
              </a:rPr>
              <a:t>"on"</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"off"</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a:t>
            </a:r>
            <a:r>
              <a:rPr lang="en-US" sz="1400">
                <a:solidFill>
                  <a:srgbClr val="000000"/>
                </a:solidFill>
                <a:effectLst/>
                <a:latin typeface="Consolas" panose="020B0609020204030204" pitchFamily="49" charset="0"/>
                <a:ea typeface="Times New Roman" panose="02020603050405020304" pitchFamily="18" charset="0"/>
              </a:rPr>
              <a:t>((i!=swCount-</a:t>
            </a:r>
            <a:r>
              <a:rPr lang="en-US" sz="1400">
                <a:solidFill>
                  <a:srgbClr val="098658"/>
                </a:solidFill>
                <a:effectLst/>
                <a:latin typeface="Consolas" panose="020B0609020204030204" pitchFamily="49" charset="0"/>
                <a:ea typeface="Times New Roman" panose="02020603050405020304" pitchFamily="18" charset="0"/>
              </a:rPr>
              <a:t>1</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 "</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EE0000"/>
                </a:solidFill>
                <a:effectLst/>
                <a:latin typeface="Consolas" panose="020B0609020204030204" pitchFamily="49" charset="0"/>
                <a:ea typeface="Times New Roman" panose="02020603050405020304" pitchFamily="18" charset="0"/>
              </a:rPr>
              <a:t>\n</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else</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println</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"Cannot get data from website"</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http</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end</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else</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connectWifi</a:t>
            </a:r>
            <a:r>
              <a:rPr lang="en-US" sz="1400">
                <a:solidFill>
                  <a:srgbClr val="000000"/>
                </a:solidFill>
                <a:effectLst/>
                <a:latin typeface="Consolas" panose="020B0609020204030204" pitchFamily="49" charset="0"/>
                <a:ea typeface="Times New Roman" panose="02020603050405020304" pitchFamily="18" charset="0"/>
              </a:rPr>
              <a:t>(ssid, password);</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delay</a:t>
            </a:r>
            <a:r>
              <a:rPr lang="en-US" sz="1400">
                <a:solidFill>
                  <a:srgbClr val="000000"/>
                </a:solidFill>
                <a:effectLst/>
                <a:latin typeface="Consolas" panose="020B0609020204030204" pitchFamily="49" charset="0"/>
                <a:ea typeface="Times New Roman" panose="02020603050405020304" pitchFamily="18" charset="0"/>
              </a:rPr>
              <a:t>(delay_1x);</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a:t>
            </a:r>
            <a:endParaRPr lang="en-US"/>
          </a:p>
        </p:txBody>
      </p:sp>
      <p:cxnSp>
        <p:nvCxnSpPr>
          <p:cNvPr id="8" name="Straight Connector 7">
            <a:extLst>
              <a:ext uri="{FF2B5EF4-FFF2-40B4-BE49-F238E27FC236}">
                <a16:creationId xmlns:a16="http://schemas.microsoft.com/office/drawing/2014/main" id="{47C4126A-2700-4402-BFAC-B410C2F5D6D1}"/>
              </a:ext>
            </a:extLst>
          </p:cNvPr>
          <p:cNvCxnSpPr/>
          <p:nvPr/>
        </p:nvCxnSpPr>
        <p:spPr>
          <a:xfrm>
            <a:off x="4469588" y="1415623"/>
            <a:ext cx="0" cy="350371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764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392071" y="128452"/>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ARDUINO</a:t>
            </a:r>
          </a:p>
          <a:p>
            <a:pPr algn="ctr"/>
            <a:r>
              <a:rPr lang="en-US" sz="2000" b="1">
                <a:solidFill>
                  <a:schemeClr val="tx1"/>
                </a:solidFill>
                <a:latin typeface="Barlow Semi Condensed"/>
                <a:ea typeface="Barlow Semi Condensed"/>
                <a:cs typeface="Barlow Semi Condensed"/>
                <a:sym typeface="Barlow Semi Condensed"/>
              </a:rPr>
              <a:t>Nhận và xử lý giá trị từ Website</a:t>
            </a:r>
            <a:endParaRPr lang="en-US" sz="1800" b="1">
              <a:solidFill>
                <a:schemeClr val="tx1"/>
              </a:solidFill>
              <a:latin typeface="Barlow Semi Condensed"/>
              <a:ea typeface="Barlow Semi Condensed"/>
              <a:cs typeface="Barlow Semi Condensed"/>
              <a:sym typeface="Barlow Semi Condensed"/>
            </a:endParaRPr>
          </a:p>
        </p:txBody>
      </p:sp>
      <p:cxnSp>
        <p:nvCxnSpPr>
          <p:cNvPr id="8" name="Straight Connector 7">
            <a:extLst>
              <a:ext uri="{FF2B5EF4-FFF2-40B4-BE49-F238E27FC236}">
                <a16:creationId xmlns:a16="http://schemas.microsoft.com/office/drawing/2014/main" id="{47C4126A-2700-4402-BFAC-B410C2F5D6D1}"/>
              </a:ext>
            </a:extLst>
          </p:cNvPr>
          <p:cNvCxnSpPr/>
          <p:nvPr/>
        </p:nvCxnSpPr>
        <p:spPr>
          <a:xfrm>
            <a:off x="4601258" y="1174223"/>
            <a:ext cx="0" cy="3503716"/>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013E357-6FBD-4077-B7F6-80110ACCF75C}"/>
              </a:ext>
            </a:extLst>
          </p:cNvPr>
          <p:cNvSpPr txBox="1"/>
          <p:nvPr/>
        </p:nvSpPr>
        <p:spPr>
          <a:xfrm>
            <a:off x="0" y="3336646"/>
            <a:ext cx="2092143" cy="1806854"/>
          </a:xfrm>
          <a:prstGeom prst="rect">
            <a:avLst/>
          </a:prstGeom>
          <a:solidFill>
            <a:schemeClr val="bg1"/>
          </a:solidFill>
        </p:spPr>
        <p:txBody>
          <a:bodyPr wrap="square" rtlCol="0">
            <a:spAutoFit/>
          </a:bodyPr>
          <a:lstStyle/>
          <a:p>
            <a:endParaRPr lang="en-US"/>
          </a:p>
        </p:txBody>
      </p:sp>
      <p:sp>
        <p:nvSpPr>
          <p:cNvPr id="13" name="TextBox 12">
            <a:extLst>
              <a:ext uri="{FF2B5EF4-FFF2-40B4-BE49-F238E27FC236}">
                <a16:creationId xmlns:a16="http://schemas.microsoft.com/office/drawing/2014/main" id="{0E7BB388-32A4-4B77-972D-5F20A3F5C043}"/>
              </a:ext>
            </a:extLst>
          </p:cNvPr>
          <p:cNvSpPr txBox="1"/>
          <p:nvPr/>
        </p:nvSpPr>
        <p:spPr>
          <a:xfrm>
            <a:off x="6956759" y="0"/>
            <a:ext cx="2187241" cy="1806854"/>
          </a:xfrm>
          <a:prstGeom prst="rect">
            <a:avLst/>
          </a:prstGeom>
          <a:solidFill>
            <a:schemeClr val="bg1"/>
          </a:solidFill>
        </p:spPr>
        <p:txBody>
          <a:bodyPr wrap="square" rtlCol="0">
            <a:spAutoFit/>
          </a:bodyPr>
          <a:lstStyle/>
          <a:p>
            <a:endParaRPr lang="en-US"/>
          </a:p>
        </p:txBody>
      </p:sp>
      <p:sp>
        <p:nvSpPr>
          <p:cNvPr id="11" name="TextBox 10">
            <a:extLst>
              <a:ext uri="{FF2B5EF4-FFF2-40B4-BE49-F238E27FC236}">
                <a16:creationId xmlns:a16="http://schemas.microsoft.com/office/drawing/2014/main" id="{8F5FB7A4-F52B-4CC6-A850-008C011F4699}"/>
              </a:ext>
            </a:extLst>
          </p:cNvPr>
          <p:cNvSpPr txBox="1"/>
          <p:nvPr/>
        </p:nvSpPr>
        <p:spPr>
          <a:xfrm>
            <a:off x="21945" y="1174575"/>
            <a:ext cx="4557369" cy="3503973"/>
          </a:xfrm>
          <a:prstGeom prst="rect">
            <a:avLst/>
          </a:prstGeom>
          <a:noFill/>
        </p:spPr>
        <p:txBody>
          <a:bodyPr wrap="square">
            <a:spAutoFit/>
          </a:bodyPr>
          <a:lstStyle/>
          <a:p>
            <a:pPr algn="l">
              <a:lnSpc>
                <a:spcPts val="1425"/>
              </a:lnSpc>
            </a:pPr>
            <a:r>
              <a:rPr lang="en-US" sz="1400">
                <a:solidFill>
                  <a:srgbClr val="0000FF"/>
                </a:solidFill>
                <a:effectLst/>
                <a:latin typeface="Consolas" panose="020B0609020204030204" pitchFamily="49" charset="0"/>
                <a:ea typeface="Times New Roman" panose="02020603050405020304" pitchFamily="18" charset="0"/>
              </a:rPr>
              <a:t>void</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sendDataToWebsite</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if</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getTouch</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if</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WiFi</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status</a:t>
            </a:r>
            <a:r>
              <a:rPr lang="en-US" sz="1400">
                <a:solidFill>
                  <a:srgbClr val="000000"/>
                </a:solidFill>
                <a:effectLst/>
                <a:latin typeface="Consolas" panose="020B0609020204030204" pitchFamily="49" charset="0"/>
                <a:ea typeface="Times New Roman" panose="02020603050405020304" pitchFamily="18" charset="0"/>
              </a:rPr>
              <a:t>() == WL_CONNECTED)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HTTPClient http;</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http</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begin</a:t>
            </a:r>
            <a:r>
              <a:rPr lang="en-US" sz="1400">
                <a:solidFill>
                  <a:srgbClr val="000000"/>
                </a:solidFill>
                <a:effectLst/>
                <a:latin typeface="Consolas" panose="020B0609020204030204" pitchFamily="49" charset="0"/>
                <a:ea typeface="Times New Roman" panose="02020603050405020304" pitchFamily="18" charset="0"/>
              </a:rPr>
              <a:t>(mainURL);</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http</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addHeader</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"Authorization"</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31515"/>
                </a:solidFill>
                <a:effectLst/>
                <a:latin typeface="Consolas" panose="020B0609020204030204" pitchFamily="49" charset="0"/>
                <a:ea typeface="Times New Roman" panose="02020603050405020304" pitchFamily="18" charset="0"/>
              </a:rPr>
              <a:t>"Basic YWRtaW46YWRtaW4xMjM="</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i="1">
                <a:solidFill>
                  <a:srgbClr val="8C8C8C"/>
                </a:solidFill>
                <a:effectLst/>
                <a:latin typeface="Consolas" panose="020B0609020204030204" pitchFamily="49" charset="0"/>
                <a:ea typeface="Times New Roman" panose="02020603050405020304" pitchFamily="18" charset="0"/>
              </a:rPr>
              <a:t>// "YWRtaW46YWRtaW4xMjM=" is base 64 encode of username:password "admin:admin123"</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http</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addHeader</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"Content-Type"</a:t>
            </a: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31515"/>
                </a:solidFill>
                <a:effectLst/>
                <a:latin typeface="Consolas" panose="020B0609020204030204" pitchFamily="49" charset="0"/>
                <a:ea typeface="Times New Roman" panose="02020603050405020304" pitchFamily="18" charset="0"/>
              </a:rPr>
              <a:t>"application/json"</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String data = </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for</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00FF"/>
                </a:solidFill>
                <a:effectLst/>
                <a:latin typeface="Consolas" panose="020B0609020204030204" pitchFamily="49" charset="0"/>
                <a:ea typeface="Times New Roman" panose="02020603050405020304" pitchFamily="18" charset="0"/>
              </a:rPr>
              <a:t>int</a:t>
            </a:r>
            <a:r>
              <a:rPr lang="en-US" sz="1400">
                <a:solidFill>
                  <a:srgbClr val="000000"/>
                </a:solidFill>
                <a:effectLst/>
                <a:latin typeface="Consolas" panose="020B0609020204030204" pitchFamily="49" charset="0"/>
                <a:ea typeface="Times New Roman" panose="02020603050405020304" pitchFamily="18" charset="0"/>
              </a:rPr>
              <a:t> i=</a:t>
            </a:r>
            <a:r>
              <a:rPr lang="en-US" sz="1400">
                <a:solidFill>
                  <a:srgbClr val="098658"/>
                </a:solidFill>
                <a:effectLst/>
                <a:latin typeface="Consolas" panose="020B0609020204030204" pitchFamily="49" charset="0"/>
                <a:ea typeface="Times New Roman" panose="02020603050405020304" pitchFamily="18" charset="0"/>
              </a:rPr>
              <a:t>0</a:t>
            </a:r>
            <a:r>
              <a:rPr lang="en-US" sz="1400">
                <a:solidFill>
                  <a:srgbClr val="000000"/>
                </a:solidFill>
                <a:effectLst/>
                <a:latin typeface="Consolas" panose="020B0609020204030204" pitchFamily="49" charset="0"/>
                <a:ea typeface="Times New Roman" panose="02020603050405020304" pitchFamily="18" charset="0"/>
              </a:rPr>
              <a:t>; i&lt;swCount; i++){</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data += </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EE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sw"</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String</a:t>
            </a:r>
            <a:r>
              <a:rPr lang="en-US" sz="1400">
                <a:solidFill>
                  <a:srgbClr val="000000"/>
                </a:solidFill>
                <a:effectLst/>
                <a:latin typeface="Consolas" panose="020B0609020204030204" pitchFamily="49" charset="0"/>
                <a:ea typeface="Times New Roman" panose="02020603050405020304" pitchFamily="18" charset="0"/>
              </a:rPr>
              <a:t>(i+</a:t>
            </a:r>
            <a:r>
              <a:rPr lang="en-US" sz="1400">
                <a:solidFill>
                  <a:srgbClr val="098658"/>
                </a:solidFill>
                <a:effectLst/>
                <a:latin typeface="Consolas" panose="020B0609020204030204" pitchFamily="49" charset="0"/>
                <a:ea typeface="Times New Roman" panose="02020603050405020304" pitchFamily="18" charset="0"/>
              </a:rPr>
              <a:t>1</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EE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EE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sw"</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String</a:t>
            </a:r>
            <a:r>
              <a:rPr lang="en-US" sz="1400">
                <a:solidFill>
                  <a:srgbClr val="000000"/>
                </a:solidFill>
                <a:effectLst/>
                <a:latin typeface="Consolas" panose="020B0609020204030204" pitchFamily="49" charset="0"/>
                <a:ea typeface="Times New Roman" panose="02020603050405020304" pitchFamily="18" charset="0"/>
              </a:rPr>
              <a:t>(i+</a:t>
            </a:r>
            <a:r>
              <a:rPr lang="en-US" sz="1400">
                <a:solidFill>
                  <a:srgbClr val="098658"/>
                </a:solidFill>
                <a:effectLst/>
                <a:latin typeface="Consolas" panose="020B0609020204030204" pitchFamily="49" charset="0"/>
                <a:ea typeface="Times New Roman" panose="02020603050405020304" pitchFamily="18" charset="0"/>
              </a:rPr>
              <a:t>1</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String</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001080"/>
                </a:solidFill>
                <a:effectLst/>
                <a:latin typeface="Consolas" panose="020B0609020204030204" pitchFamily="49" charset="0"/>
                <a:ea typeface="Times New Roman" panose="02020603050405020304" pitchFamily="18" charset="0"/>
              </a:rPr>
              <a:t>swData</a:t>
            </a:r>
            <a:r>
              <a:rPr lang="en-US" sz="1400">
                <a:solidFill>
                  <a:srgbClr val="000000"/>
                </a:solidFill>
                <a:effectLst/>
                <a:latin typeface="Consolas" panose="020B0609020204030204" pitchFamily="49" charset="0"/>
                <a:ea typeface="Times New Roman" panose="02020603050405020304" pitchFamily="18" charset="0"/>
              </a:rPr>
              <a:t>[i])?</a:t>
            </a:r>
            <a:r>
              <a:rPr lang="en-US" sz="1400">
                <a:solidFill>
                  <a:srgbClr val="A31515"/>
                </a:solidFill>
                <a:effectLst/>
                <a:latin typeface="Consolas" panose="020B0609020204030204" pitchFamily="49" charset="0"/>
                <a:ea typeface="Times New Roman" panose="02020603050405020304" pitchFamily="18" charset="0"/>
              </a:rPr>
              <a:t>"on"</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"off"</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EE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p:txBody>
      </p:sp>
      <p:sp>
        <p:nvSpPr>
          <p:cNvPr id="15" name="TextBox 14">
            <a:extLst>
              <a:ext uri="{FF2B5EF4-FFF2-40B4-BE49-F238E27FC236}">
                <a16:creationId xmlns:a16="http://schemas.microsoft.com/office/drawing/2014/main" id="{405BB197-B146-4CB8-B94F-499DD3015AE0}"/>
              </a:ext>
            </a:extLst>
          </p:cNvPr>
          <p:cNvSpPr txBox="1"/>
          <p:nvPr/>
        </p:nvSpPr>
        <p:spPr>
          <a:xfrm>
            <a:off x="4623203" y="1174575"/>
            <a:ext cx="4586630" cy="3503973"/>
          </a:xfrm>
          <a:prstGeom prst="rect">
            <a:avLst/>
          </a:prstGeom>
          <a:noFill/>
        </p:spPr>
        <p:txBody>
          <a:bodyPr wrap="square">
            <a:spAutoFit/>
          </a:bodyPr>
          <a:lstStyle/>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if</a:t>
            </a:r>
            <a:r>
              <a:rPr lang="en-US" sz="1400">
                <a:solidFill>
                  <a:srgbClr val="000000"/>
                </a:solidFill>
                <a:effectLst/>
                <a:latin typeface="Consolas" panose="020B0609020204030204" pitchFamily="49" charset="0"/>
                <a:ea typeface="Times New Roman" panose="02020603050405020304" pitchFamily="18" charset="0"/>
              </a:rPr>
              <a:t>(i!=swCount-</a:t>
            </a:r>
            <a:r>
              <a:rPr lang="en-US" sz="1400">
                <a:solidFill>
                  <a:srgbClr val="098658"/>
                </a:solidFill>
                <a:effectLst/>
                <a:latin typeface="Consolas" panose="020B0609020204030204" pitchFamily="49" charset="0"/>
                <a:ea typeface="Times New Roman" panose="02020603050405020304" pitchFamily="18" charset="0"/>
              </a:rPr>
              <a:t>1</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data+=</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data = </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000000"/>
                </a:solidFill>
                <a:effectLst/>
                <a:latin typeface="Consolas" panose="020B0609020204030204" pitchFamily="49" charset="0"/>
                <a:ea typeface="Times New Roman" panose="02020603050405020304" pitchFamily="18" charset="0"/>
              </a:rPr>
              <a:t> + data + </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println</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"Data POST Request:</a:t>
            </a:r>
            <a:r>
              <a:rPr lang="en-US" sz="1400">
                <a:solidFill>
                  <a:srgbClr val="EE0000"/>
                </a:solidFill>
                <a:effectLst/>
                <a:latin typeface="Consolas" panose="020B0609020204030204" pitchFamily="49" charset="0"/>
                <a:ea typeface="Times New Roman" panose="02020603050405020304" pitchFamily="18" charset="0"/>
              </a:rPr>
              <a:t>\n</a:t>
            </a:r>
            <a:r>
              <a:rPr lang="en-US" sz="1400">
                <a:solidFill>
                  <a:srgbClr val="A31515"/>
                </a:solidFill>
                <a:effectLst/>
                <a:latin typeface="Consolas" panose="020B0609020204030204" pitchFamily="49" charset="0"/>
                <a:ea typeface="Times New Roman" panose="02020603050405020304" pitchFamily="18" charset="0"/>
              </a:rPr>
              <a:t>"</a:t>
            </a:r>
            <a:r>
              <a:rPr lang="en-US" sz="1400">
                <a:solidFill>
                  <a:srgbClr val="000000"/>
                </a:solidFill>
                <a:effectLst/>
                <a:latin typeface="Consolas" panose="020B0609020204030204" pitchFamily="49" charset="0"/>
                <a:ea typeface="Times New Roman" panose="02020603050405020304" pitchFamily="18" charset="0"/>
              </a:rPr>
              <a:t> + data);</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00FF"/>
                </a:solidFill>
                <a:effectLst/>
                <a:latin typeface="Consolas" panose="020B0609020204030204" pitchFamily="49" charset="0"/>
                <a:ea typeface="Times New Roman" panose="02020603050405020304" pitchFamily="18" charset="0"/>
              </a:rPr>
              <a:t>int</a:t>
            </a:r>
            <a:r>
              <a:rPr lang="en-US" sz="1400">
                <a:solidFill>
                  <a:srgbClr val="000000"/>
                </a:solidFill>
                <a:effectLst/>
                <a:latin typeface="Consolas" panose="020B0609020204030204" pitchFamily="49" charset="0"/>
                <a:ea typeface="Times New Roman" panose="02020603050405020304" pitchFamily="18" charset="0"/>
              </a:rPr>
              <a:t> httpCode = </a:t>
            </a:r>
            <a:r>
              <a:rPr lang="en-US" sz="1400">
                <a:solidFill>
                  <a:srgbClr val="001080"/>
                </a:solidFill>
                <a:effectLst/>
                <a:latin typeface="Consolas" panose="020B0609020204030204" pitchFamily="49" charset="0"/>
                <a:ea typeface="Times New Roman" panose="02020603050405020304" pitchFamily="18" charset="0"/>
              </a:rPr>
              <a:t>http</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POST</a:t>
            </a:r>
            <a:r>
              <a:rPr lang="en-US" sz="1400">
                <a:solidFill>
                  <a:srgbClr val="000000"/>
                </a:solidFill>
                <a:effectLst/>
                <a:latin typeface="Consolas" panose="020B0609020204030204" pitchFamily="49" charset="0"/>
                <a:ea typeface="Times New Roman" panose="02020603050405020304" pitchFamily="18" charset="0"/>
              </a:rPr>
              <a:t>(data);</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Serial</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println</a:t>
            </a:r>
            <a:r>
              <a:rPr lang="en-US" sz="1400">
                <a:solidFill>
                  <a:srgbClr val="000000"/>
                </a:solidFill>
                <a:effectLst/>
                <a:latin typeface="Consolas" panose="020B0609020204030204" pitchFamily="49" charset="0"/>
                <a:ea typeface="Times New Roman" panose="02020603050405020304" pitchFamily="18" charset="0"/>
              </a:rPr>
              <a:t>((httpCode == </a:t>
            </a:r>
            <a:r>
              <a:rPr lang="en-US" sz="1400">
                <a:solidFill>
                  <a:srgbClr val="098658"/>
                </a:solidFill>
                <a:effectLst/>
                <a:latin typeface="Consolas" panose="020B0609020204030204" pitchFamily="49" charset="0"/>
                <a:ea typeface="Times New Roman" panose="02020603050405020304" pitchFamily="18" charset="0"/>
              </a:rPr>
              <a:t>200</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"Send data SUCCESS!"</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A31515"/>
                </a:solidFill>
                <a:effectLst/>
                <a:latin typeface="Consolas" panose="020B0609020204030204" pitchFamily="49" charset="0"/>
                <a:ea typeface="Times New Roman" panose="02020603050405020304" pitchFamily="18" charset="0"/>
              </a:rPr>
              <a:t>"Send data FAILED!"</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001080"/>
                </a:solidFill>
                <a:effectLst/>
                <a:latin typeface="Consolas" panose="020B0609020204030204" pitchFamily="49" charset="0"/>
                <a:ea typeface="Times New Roman" panose="02020603050405020304" pitchFamily="18" charset="0"/>
              </a:rPr>
              <a:t>http</a:t>
            </a:r>
            <a:r>
              <a:rPr lang="en-US" sz="1400">
                <a:solidFill>
                  <a:srgbClr val="000000"/>
                </a:solidFill>
                <a:effectLst/>
                <a:latin typeface="Consolas" panose="020B0609020204030204" pitchFamily="49" charset="0"/>
                <a:ea typeface="Times New Roman" panose="02020603050405020304" pitchFamily="18" charset="0"/>
              </a:rPr>
              <a:t>.</a:t>
            </a:r>
            <a:r>
              <a:rPr lang="en-US" sz="1400">
                <a:solidFill>
                  <a:srgbClr val="795E26"/>
                </a:solidFill>
                <a:effectLst/>
                <a:latin typeface="Consolas" panose="020B0609020204030204" pitchFamily="49" charset="0"/>
                <a:ea typeface="Times New Roman" panose="02020603050405020304" pitchFamily="18" charset="0"/>
              </a:rPr>
              <a:t>end</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AF00DB"/>
                </a:solidFill>
                <a:effectLst/>
                <a:latin typeface="Consolas" panose="020B0609020204030204" pitchFamily="49" charset="0"/>
                <a:ea typeface="Times New Roman" panose="02020603050405020304" pitchFamily="18" charset="0"/>
              </a:rPr>
              <a:t>else</a:t>
            </a: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connectWifi</a:t>
            </a:r>
            <a:r>
              <a:rPr lang="en-US" sz="1400">
                <a:solidFill>
                  <a:srgbClr val="000000"/>
                </a:solidFill>
                <a:effectLst/>
                <a:latin typeface="Consolas" panose="020B0609020204030204" pitchFamily="49" charset="0"/>
                <a:ea typeface="Times New Roman" panose="02020603050405020304" pitchFamily="18" charset="0"/>
              </a:rPr>
              <a:t>(ssid, password);</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r>
              <a:rPr lang="en-US" sz="1400">
                <a:solidFill>
                  <a:srgbClr val="795E26"/>
                </a:solidFill>
                <a:effectLst/>
                <a:latin typeface="Consolas" panose="020B0609020204030204" pitchFamily="49" charset="0"/>
                <a:ea typeface="Times New Roman" panose="02020603050405020304" pitchFamily="18" charset="0"/>
              </a:rPr>
              <a:t>delay</a:t>
            </a:r>
            <a:r>
              <a:rPr lang="en-US" sz="1400">
                <a:solidFill>
                  <a:srgbClr val="000000"/>
                </a:solidFill>
                <a:effectLst/>
                <a:latin typeface="Consolas" panose="020B0609020204030204" pitchFamily="49" charset="0"/>
                <a:ea typeface="Times New Roman" panose="02020603050405020304" pitchFamily="18" charset="0"/>
              </a:rPr>
              <a:t>(delay_1x);</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  }</a:t>
            </a:r>
            <a:endParaRPr lang="en-US" sz="2000">
              <a:effectLst/>
              <a:latin typeface="Times New Roman" panose="02020603050405020304" pitchFamily="18" charset="0"/>
              <a:ea typeface="Times New Roman" panose="02020603050405020304" pitchFamily="18" charset="0"/>
            </a:endParaRPr>
          </a:p>
          <a:p>
            <a:pPr algn="l">
              <a:lnSpc>
                <a:spcPts val="1425"/>
              </a:lnSpc>
            </a:pPr>
            <a:r>
              <a:rPr lang="en-US" sz="1400">
                <a:solidFill>
                  <a:srgbClr val="000000"/>
                </a:solidFill>
                <a:effectLst/>
                <a:latin typeface="Consolas" panose="020B0609020204030204" pitchFamily="49" charset="0"/>
                <a:ea typeface="Times New Roman" panose="02020603050405020304" pitchFamily="18" charset="0"/>
              </a:rPr>
              <a:t>}</a:t>
            </a:r>
            <a:endParaRPr lang="en-US"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627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solidFill>
                  <a:schemeClr val="dk2"/>
                </a:solidFill>
                <a:latin typeface="Abel"/>
                <a:ea typeface="Abel"/>
                <a:cs typeface="Abel"/>
                <a:sym typeface="Abel"/>
              </a:rPr>
              <a:t>Giải thuật</a:t>
            </a:r>
            <a:endParaRPr>
              <a:solidFill>
                <a:schemeClr val="dk2"/>
              </a:solidFill>
              <a:latin typeface="Abel"/>
              <a:ea typeface="Abel"/>
              <a:cs typeface="Abel"/>
              <a:sym typeface="Abel"/>
            </a:endParaRPr>
          </a:p>
        </p:txBody>
      </p:sp>
      <p:sp>
        <p:nvSpPr>
          <p:cNvPr id="2177" name="Google Shape;2177;p39"/>
          <p:cNvSpPr txBox="1">
            <a:spLocks noGrp="1"/>
          </p:cNvSpPr>
          <p:nvPr>
            <p:ph type="title"/>
          </p:nvPr>
        </p:nvSpPr>
        <p:spPr>
          <a:xfrm>
            <a:off x="1986756" y="2430033"/>
            <a:ext cx="5170018" cy="1015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CÁC HÀM XỬ LÝ</a:t>
            </a:r>
            <a:br>
              <a:rPr lang="en" b="1"/>
            </a:br>
            <a:r>
              <a:rPr lang="en" b="1"/>
              <a:t>ĐỐI VỚI ỨNG DỤNG ANDROID</a:t>
            </a:r>
            <a:endParaRPr b="1"/>
          </a:p>
        </p:txBody>
      </p:sp>
      <p:grpSp>
        <p:nvGrpSpPr>
          <p:cNvPr id="10" name="Google Shape;13588;p76">
            <a:extLst>
              <a:ext uri="{FF2B5EF4-FFF2-40B4-BE49-F238E27FC236}">
                <a16:creationId xmlns:a16="http://schemas.microsoft.com/office/drawing/2014/main" id="{1612E26B-FA10-43E3-84A9-92155A8AAF88}"/>
              </a:ext>
            </a:extLst>
          </p:cNvPr>
          <p:cNvGrpSpPr>
            <a:grpSpLocks noChangeAspect="1"/>
          </p:cNvGrpSpPr>
          <p:nvPr/>
        </p:nvGrpSpPr>
        <p:grpSpPr>
          <a:xfrm>
            <a:off x="4192768" y="958947"/>
            <a:ext cx="757993" cy="594360"/>
            <a:chOff x="-41694200" y="2382950"/>
            <a:chExt cx="317425" cy="248900"/>
          </a:xfrm>
        </p:grpSpPr>
        <p:sp>
          <p:nvSpPr>
            <p:cNvPr id="11" name="Google Shape;13589;p76">
              <a:extLst>
                <a:ext uri="{FF2B5EF4-FFF2-40B4-BE49-F238E27FC236}">
                  <a16:creationId xmlns:a16="http://schemas.microsoft.com/office/drawing/2014/main" id="{BB58E925-4D5E-4C35-8F47-7E9A57012BF8}"/>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90;p76">
              <a:extLst>
                <a:ext uri="{FF2B5EF4-FFF2-40B4-BE49-F238E27FC236}">
                  <a16:creationId xmlns:a16="http://schemas.microsoft.com/office/drawing/2014/main" id="{A7596461-204E-49E9-B6C8-14865FCB9D8E}"/>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59202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7C4126A-2700-4402-BFAC-B410C2F5D6D1}"/>
              </a:ext>
            </a:extLst>
          </p:cNvPr>
          <p:cNvCxnSpPr/>
          <p:nvPr/>
        </p:nvCxnSpPr>
        <p:spPr>
          <a:xfrm>
            <a:off x="4542613" y="1415623"/>
            <a:ext cx="0" cy="3503716"/>
          </a:xfrm>
          <a:prstGeom prst="line">
            <a:avLst/>
          </a:prstGeom>
        </p:spPr>
        <p:style>
          <a:lnRef idx="1">
            <a:schemeClr val="dk1"/>
          </a:lnRef>
          <a:fillRef idx="0">
            <a:schemeClr val="dk1"/>
          </a:fillRef>
          <a:effectRef idx="0">
            <a:schemeClr val="dk1"/>
          </a:effectRef>
          <a:fontRef idx="minor">
            <a:schemeClr val="tx1"/>
          </a:fontRef>
        </p:style>
      </p:cxnSp>
      <p:sp>
        <p:nvSpPr>
          <p:cNvPr id="6" name="Google Shape;2330;p44">
            <a:extLst>
              <a:ext uri="{FF2B5EF4-FFF2-40B4-BE49-F238E27FC236}">
                <a16:creationId xmlns:a16="http://schemas.microsoft.com/office/drawing/2014/main" id="{046A3704-9B1F-42B7-8FF5-EDEC9A85A457}"/>
              </a:ext>
            </a:extLst>
          </p:cNvPr>
          <p:cNvSpPr txBox="1">
            <a:spLocks/>
          </p:cNvSpPr>
          <p:nvPr/>
        </p:nvSpPr>
        <p:spPr>
          <a:xfrm>
            <a:off x="2494483" y="535839"/>
            <a:ext cx="4155034" cy="6492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ỨNG DỤNG ANDROID</a:t>
            </a:r>
          </a:p>
          <a:p>
            <a:pPr algn="ctr"/>
            <a:r>
              <a:rPr lang="en-US" sz="1800" b="1">
                <a:solidFill>
                  <a:schemeClr val="tx1"/>
                </a:solidFill>
                <a:latin typeface="Barlow Semi Condensed"/>
                <a:ea typeface="Barlow Semi Condensed"/>
                <a:cs typeface="Barlow Semi Condensed"/>
                <a:sym typeface="Barlow Semi Condensed"/>
              </a:rPr>
              <a:t>Nhận và xử lý giá trị từ Website</a:t>
            </a:r>
            <a:endParaRPr lang="en-US" sz="1600" b="1">
              <a:solidFill>
                <a:schemeClr val="tx1"/>
              </a:solidFill>
              <a:latin typeface="Barlow Semi Condensed"/>
              <a:ea typeface="Barlow Semi Condensed"/>
              <a:cs typeface="Barlow Semi Condensed"/>
              <a:sym typeface="Barlow Semi Condensed"/>
            </a:endParaRPr>
          </a:p>
        </p:txBody>
      </p:sp>
      <p:sp>
        <p:nvSpPr>
          <p:cNvPr id="9" name="TextBox 8">
            <a:extLst>
              <a:ext uri="{FF2B5EF4-FFF2-40B4-BE49-F238E27FC236}">
                <a16:creationId xmlns:a16="http://schemas.microsoft.com/office/drawing/2014/main" id="{AFA19AF7-F618-4832-9700-AA805E7A5515}"/>
              </a:ext>
            </a:extLst>
          </p:cNvPr>
          <p:cNvSpPr txBox="1"/>
          <p:nvPr/>
        </p:nvSpPr>
        <p:spPr>
          <a:xfrm>
            <a:off x="149960" y="1441464"/>
            <a:ext cx="4473241" cy="3477875"/>
          </a:xfrm>
          <a:prstGeom prst="rect">
            <a:avLst/>
          </a:prstGeom>
          <a:noFill/>
        </p:spPr>
        <p:txBody>
          <a:bodyPr wrap="square">
            <a:spAutoFit/>
          </a:bodyPr>
          <a:lstStyle/>
          <a:p>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void </a:t>
            </a:r>
            <a:r>
              <a:rPr lang="en-US" sz="1100">
                <a:solidFill>
                  <a:srgbClr val="00627A"/>
                </a:solidFill>
                <a:effectLst/>
                <a:latin typeface="Consolas" panose="020B0609020204030204" pitchFamily="49" charset="0"/>
                <a:ea typeface="Times New Roman" panose="02020603050405020304" pitchFamily="18" charset="0"/>
                <a:cs typeface="Courier New" panose="02070309020205020404" pitchFamily="49" charset="0"/>
              </a:rPr>
              <a:t>getDataFromWebsite</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throws </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InterruptedException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do</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String URL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mainServer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dataURI</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JsonArrayRequest jsonArrayRequest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new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JsonArrayRequest(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Request</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Method</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i="1">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GET</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URL</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null</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new </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Response</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Listener</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JSONArray</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&gt;() {</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t>@Override</a:t>
            </a:r>
            <a:br>
              <a:rPr lang="en-US" sz="1100">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public void </a:t>
            </a:r>
            <a:r>
              <a:rPr lang="en-US" sz="1100">
                <a:solidFill>
                  <a:srgbClr val="00627A"/>
                </a:solidFill>
                <a:effectLst/>
                <a:latin typeface="Consolas" panose="020B0609020204030204" pitchFamily="49" charset="0"/>
                <a:ea typeface="Times New Roman" panose="02020603050405020304" pitchFamily="18" charset="0"/>
                <a:cs typeface="Courier New" panose="02070309020205020404" pitchFamily="49" charset="0"/>
              </a:rPr>
              <a:t>onResponse</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JSONArray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response) {</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for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int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i = </a:t>
            </a:r>
            <a:r>
              <a:rPr lang="en-US" sz="1100">
                <a:solidFill>
                  <a:srgbClr val="1750EB"/>
                </a:solidFill>
                <a:effectLst/>
                <a:latin typeface="Consolas" panose="020B0609020204030204" pitchFamily="49" charset="0"/>
                <a:ea typeface="Times New Roman" panose="02020603050405020304" pitchFamily="18" charset="0"/>
                <a:cs typeface="Courier New" panose="02070309020205020404" pitchFamily="49" charset="0"/>
              </a:rPr>
              <a:t>0</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i &lt; </a:t>
            </a:r>
            <a:r>
              <a:rPr lang="en-US" sz="1100">
                <a:solidFill>
                  <a:srgbClr val="1750EB"/>
                </a:solidFill>
                <a:effectLst/>
                <a:latin typeface="Consolas" panose="020B0609020204030204" pitchFamily="49" charset="0"/>
                <a:ea typeface="Times New Roman" panose="02020603050405020304" pitchFamily="18" charset="0"/>
                <a:cs typeface="Courier New" panose="02070309020205020404" pitchFamily="49" charset="0"/>
              </a:rPr>
              <a:t>4</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i++) {</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try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JSONObject jsonObject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response.getJSONObject(i);</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swData</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[i] = </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jsonObject</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.getString(</a:t>
            </a:r>
            <a:r>
              <a:rPr lang="en-US" sz="1100">
                <a:solidFill>
                  <a:srgbClr val="067D17"/>
                </a:solidFill>
                <a:effectLst/>
                <a:latin typeface="Consolas" panose="020B0609020204030204" pitchFamily="49" charset="0"/>
                <a:ea typeface="Times New Roman" panose="02020603050405020304" pitchFamily="18" charset="0"/>
                <a:cs typeface="Courier New" panose="02070309020205020404" pitchFamily="49" charset="0"/>
              </a:rPr>
              <a:t>"value"</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).contains(</a:t>
            </a:r>
            <a:r>
              <a:rPr lang="en-US" sz="1100">
                <a:solidFill>
                  <a:srgbClr val="067D17"/>
                </a:solidFill>
                <a:effectLst/>
                <a:latin typeface="Consolas" panose="020B0609020204030204" pitchFamily="49" charset="0"/>
                <a:ea typeface="Times New Roman" panose="02020603050405020304" pitchFamily="18" charset="0"/>
                <a:cs typeface="Courier New" panose="02070309020205020404" pitchFamily="49" charset="0"/>
              </a:rPr>
              <a:t>"on"</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sw</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[i].setChecked(</a:t>
            </a:r>
            <a:r>
              <a:rPr lang="en-US" sz="1100">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swData</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[i]);</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catch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JSONException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e) {</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e.printStackTrace();</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a:p>
        </p:txBody>
      </p:sp>
      <p:sp>
        <p:nvSpPr>
          <p:cNvPr id="10" name="TextBox 9">
            <a:extLst>
              <a:ext uri="{FF2B5EF4-FFF2-40B4-BE49-F238E27FC236}">
                <a16:creationId xmlns:a16="http://schemas.microsoft.com/office/drawing/2014/main" id="{E69824CA-8D81-4101-80E6-7DA47A144383}"/>
              </a:ext>
            </a:extLst>
          </p:cNvPr>
          <p:cNvSpPr txBox="1"/>
          <p:nvPr/>
        </p:nvSpPr>
        <p:spPr>
          <a:xfrm>
            <a:off x="4520793" y="1441464"/>
            <a:ext cx="4579314" cy="2123658"/>
          </a:xfrm>
          <a:prstGeom prst="rect">
            <a:avLst/>
          </a:prstGeom>
          <a:noFill/>
        </p:spPr>
        <p:txBody>
          <a:bodyPr wrap="square">
            <a:spAutoFit/>
          </a:bodyPr>
          <a:lstStyle/>
          <a:p>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new </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Response</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ErrorListener</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t>@Override</a:t>
            </a:r>
            <a:br>
              <a:rPr lang="en-US" sz="1100">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public void </a:t>
            </a:r>
            <a:r>
              <a:rPr lang="en-US" sz="1100">
                <a:solidFill>
                  <a:srgbClr val="00627A"/>
                </a:solidFill>
                <a:effectLst/>
                <a:latin typeface="Consolas" panose="020B0609020204030204" pitchFamily="49" charset="0"/>
                <a:ea typeface="Times New Roman" panose="02020603050405020304" pitchFamily="18" charset="0"/>
                <a:cs typeface="Courier New" panose="02070309020205020404" pitchFamily="49" charset="0"/>
              </a:rPr>
              <a:t>onErrorResponse</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VolleyError </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error) {</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Toast</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i="1">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makeText</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(getApplicationContext(), </a:t>
            </a:r>
            <a:r>
              <a:rPr lang="en-US" sz="1100">
                <a:solidFill>
                  <a:srgbClr val="067D17"/>
                </a:solidFill>
                <a:effectLst/>
                <a:latin typeface="Consolas" panose="020B0609020204030204" pitchFamily="49" charset="0"/>
                <a:ea typeface="Times New Roman" panose="02020603050405020304" pitchFamily="18" charset="0"/>
                <a:cs typeface="Courier New" panose="02070309020205020404" pitchFamily="49" charset="0"/>
              </a:rPr>
              <a:t>"Cannot get data from website!"</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Toast</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i="1">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LENGTH_LONG</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).show();</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getQueue</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.add(</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jsonArrayRequest</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Thread</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i="1">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sleep</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delayGetData</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while</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i="1">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sendingData</a:t>
            </a: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lang="en-US" sz="1100">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a:p>
        </p:txBody>
      </p:sp>
    </p:spTree>
    <p:extLst>
      <p:ext uri="{BB962C8B-B14F-4D97-AF65-F5344CB8AC3E}">
        <p14:creationId xmlns:p14="http://schemas.microsoft.com/office/powerpoint/2010/main" val="68397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392071" y="128452"/>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ỨNG DỤNG ANDROID</a:t>
            </a:r>
          </a:p>
          <a:p>
            <a:pPr algn="ctr"/>
            <a:r>
              <a:rPr lang="en-US" sz="2000" b="1">
                <a:solidFill>
                  <a:schemeClr val="tx1"/>
                </a:solidFill>
                <a:latin typeface="Barlow Semi Condensed"/>
                <a:ea typeface="Barlow Semi Condensed"/>
                <a:cs typeface="Barlow Semi Condensed"/>
                <a:sym typeface="Barlow Semi Condensed"/>
              </a:rPr>
              <a:t>Xử lý và gửi giá trị lên Website</a:t>
            </a:r>
            <a:endParaRPr lang="en-US" sz="1800" b="1">
              <a:solidFill>
                <a:schemeClr val="tx1"/>
              </a:solidFill>
              <a:latin typeface="Barlow Semi Condensed"/>
              <a:ea typeface="Barlow Semi Condensed"/>
              <a:cs typeface="Barlow Semi Condensed"/>
              <a:sym typeface="Barlow Semi Condensed"/>
            </a:endParaRPr>
          </a:p>
        </p:txBody>
      </p:sp>
      <p:cxnSp>
        <p:nvCxnSpPr>
          <p:cNvPr id="8" name="Straight Connector 7">
            <a:extLst>
              <a:ext uri="{FF2B5EF4-FFF2-40B4-BE49-F238E27FC236}">
                <a16:creationId xmlns:a16="http://schemas.microsoft.com/office/drawing/2014/main" id="{47C4126A-2700-4402-BFAC-B410C2F5D6D1}"/>
              </a:ext>
            </a:extLst>
          </p:cNvPr>
          <p:cNvCxnSpPr/>
          <p:nvPr/>
        </p:nvCxnSpPr>
        <p:spPr>
          <a:xfrm>
            <a:off x="4601258" y="1174223"/>
            <a:ext cx="0" cy="3503716"/>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4013E357-6FBD-4077-B7F6-80110ACCF75C}"/>
              </a:ext>
            </a:extLst>
          </p:cNvPr>
          <p:cNvSpPr txBox="1"/>
          <p:nvPr/>
        </p:nvSpPr>
        <p:spPr>
          <a:xfrm>
            <a:off x="0" y="3336646"/>
            <a:ext cx="2092143" cy="1806854"/>
          </a:xfrm>
          <a:prstGeom prst="rect">
            <a:avLst/>
          </a:prstGeom>
          <a:solidFill>
            <a:schemeClr val="bg1"/>
          </a:solidFill>
        </p:spPr>
        <p:txBody>
          <a:bodyPr wrap="square" rtlCol="0">
            <a:spAutoFit/>
          </a:bodyPr>
          <a:lstStyle/>
          <a:p>
            <a:endParaRPr lang="en-US"/>
          </a:p>
        </p:txBody>
      </p:sp>
      <p:sp>
        <p:nvSpPr>
          <p:cNvPr id="13" name="TextBox 12">
            <a:extLst>
              <a:ext uri="{FF2B5EF4-FFF2-40B4-BE49-F238E27FC236}">
                <a16:creationId xmlns:a16="http://schemas.microsoft.com/office/drawing/2014/main" id="{0E7BB388-32A4-4B77-972D-5F20A3F5C043}"/>
              </a:ext>
            </a:extLst>
          </p:cNvPr>
          <p:cNvSpPr txBox="1"/>
          <p:nvPr/>
        </p:nvSpPr>
        <p:spPr>
          <a:xfrm>
            <a:off x="6956759" y="0"/>
            <a:ext cx="2187241" cy="1806854"/>
          </a:xfrm>
          <a:prstGeom prst="rect">
            <a:avLst/>
          </a:prstGeom>
          <a:solidFill>
            <a:schemeClr val="bg1"/>
          </a:solidFill>
        </p:spPr>
        <p:txBody>
          <a:bodyPr wrap="square" rtlCol="0">
            <a:spAutoFit/>
          </a:bodyPr>
          <a:lstStyle/>
          <a:p>
            <a:endParaRPr lang="en-US"/>
          </a:p>
        </p:txBody>
      </p:sp>
      <p:sp>
        <p:nvSpPr>
          <p:cNvPr id="9" name="TextBox 8">
            <a:extLst>
              <a:ext uri="{FF2B5EF4-FFF2-40B4-BE49-F238E27FC236}">
                <a16:creationId xmlns:a16="http://schemas.microsoft.com/office/drawing/2014/main" id="{E46A5C18-9D63-439D-82E0-9000EB22384B}"/>
              </a:ext>
            </a:extLst>
          </p:cNvPr>
          <p:cNvSpPr txBox="1"/>
          <p:nvPr/>
        </p:nvSpPr>
        <p:spPr>
          <a:xfrm>
            <a:off x="62178" y="63371"/>
            <a:ext cx="4539080" cy="5016758"/>
          </a:xfrm>
          <a:prstGeom prst="rect">
            <a:avLst/>
          </a:prstGeom>
          <a:noFill/>
        </p:spPr>
        <p:txBody>
          <a:bodyPr wrap="square">
            <a:spAutoFit/>
          </a:bodyPr>
          <a:lstStyle/>
          <a:p>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void </a:t>
            </a:r>
            <a:r>
              <a:rPr lang="en-US" sz="1000">
                <a:solidFill>
                  <a:srgbClr val="00627A"/>
                </a:solidFill>
                <a:effectLst/>
                <a:latin typeface="Consolas" panose="020B0609020204030204" pitchFamily="49" charset="0"/>
                <a:ea typeface="Times New Roman" panose="02020603050405020304" pitchFamily="18" charset="0"/>
                <a:cs typeface="Times New Roman" panose="02020603050405020304" pitchFamily="18" charset="0"/>
              </a:rPr>
              <a:t>sendDataToWebsite</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try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 URL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71094"/>
                </a:solidFill>
                <a:effectLst/>
                <a:latin typeface="Consolas" panose="020B0609020204030204" pitchFamily="49" charset="0"/>
                <a:ea typeface="Times New Roman" panose="02020603050405020304" pitchFamily="18" charset="0"/>
                <a:cs typeface="Times New Roman" panose="02020603050405020304" pitchFamily="18" charset="0"/>
              </a:rPr>
              <a:t>mainServer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871094"/>
                </a:solidFill>
                <a:effectLst/>
                <a:latin typeface="Consolas" panose="020B0609020204030204" pitchFamily="49" charset="0"/>
                <a:ea typeface="Times New Roman" panose="02020603050405020304" pitchFamily="18" charset="0"/>
                <a:cs typeface="Times New Roman" panose="02020603050405020304" pitchFamily="18" charset="0"/>
              </a:rPr>
              <a:t>mainURI</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JSONArray jsonArray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new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JSONArray();</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for</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int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1750EB"/>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i&lt;</a:t>
            </a:r>
            <a:r>
              <a:rPr lang="en-US" sz="1000">
                <a:solidFill>
                  <a:srgbClr val="1750EB"/>
                </a:solidFill>
                <a:effectLst/>
                <a:latin typeface="Consolas" panose="020B0609020204030204" pitchFamily="49" charset="0"/>
                <a:ea typeface="Times New Roman" panose="02020603050405020304" pitchFamily="18" charset="0"/>
                <a:cs typeface="Times New Roman" panose="02020603050405020304" pitchFamily="18" charset="0"/>
              </a:rPr>
              <a:t>4</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i++){</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JSONObject jsonObject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new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JSONObject();</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jsonObject</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.put(</a:t>
            </a:r>
            <a:r>
              <a:rPr lang="en-US" sz="1000">
                <a:solidFill>
                  <a:srgbClr val="067D17"/>
                </a:solidFill>
                <a:effectLst/>
                <a:latin typeface="Consolas" panose="020B0609020204030204" pitchFamily="49" charset="0"/>
                <a:ea typeface="Times New Roman" panose="02020603050405020304" pitchFamily="18" charset="0"/>
                <a:cs typeface="Times New Roman" panose="02020603050405020304" pitchFamily="18" charset="0"/>
              </a:rPr>
              <a:t>"name"</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67D17"/>
                </a:solidFill>
                <a:effectLst/>
                <a:latin typeface="Consolas" panose="020B0609020204030204" pitchFamily="49" charset="0"/>
                <a:ea typeface="Times New Roman" panose="02020603050405020304" pitchFamily="18" charset="0"/>
                <a:cs typeface="Times New Roman" panose="02020603050405020304" pitchFamily="18" charset="0"/>
              </a:rPr>
              <a:t>"sw"</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1750EB"/>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jsonObject</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.put(</a:t>
            </a:r>
            <a:r>
              <a:rPr lang="en-US" sz="1000">
                <a:solidFill>
                  <a:srgbClr val="067D17"/>
                </a:solidFill>
                <a:effectLst/>
                <a:latin typeface="Consolas" panose="020B0609020204030204" pitchFamily="49" charset="0"/>
                <a:ea typeface="Times New Roman" panose="02020603050405020304" pitchFamily="18" charset="0"/>
                <a:cs typeface="Times New Roman" panose="02020603050405020304" pitchFamily="18" charset="0"/>
              </a:rPr>
              <a:t>"value"</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67D17"/>
                </a:solidFill>
                <a:effectLst/>
                <a:latin typeface="Consolas" panose="020B0609020204030204" pitchFamily="49" charset="0"/>
                <a:ea typeface="Times New Roman" panose="02020603050405020304" pitchFamily="18" charset="0"/>
                <a:cs typeface="Times New Roman" panose="02020603050405020304" pitchFamily="18" charset="0"/>
              </a:rPr>
              <a:t>"sw"</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1750EB"/>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871094"/>
                </a:solidFill>
                <a:effectLst/>
                <a:latin typeface="Consolas" panose="020B0609020204030204" pitchFamily="49" charset="0"/>
                <a:ea typeface="Times New Roman" panose="02020603050405020304" pitchFamily="18" charset="0"/>
                <a:cs typeface="Times New Roman" panose="02020603050405020304" pitchFamily="18" charset="0"/>
              </a:rPr>
              <a:t>swData</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067D17"/>
                </a:solidFill>
                <a:effectLst/>
                <a:latin typeface="Consolas" panose="020B0609020204030204" pitchFamily="49" charset="0"/>
                <a:ea typeface="Times New Roman" panose="02020603050405020304" pitchFamily="18" charset="0"/>
                <a:cs typeface="Times New Roman" panose="02020603050405020304" pitchFamily="18" charset="0"/>
              </a:rPr>
              <a:t>"on"</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067D17"/>
                </a:solidFill>
                <a:effectLst/>
                <a:latin typeface="Consolas" panose="020B0609020204030204" pitchFamily="49" charset="0"/>
                <a:ea typeface="Times New Roman" panose="02020603050405020304" pitchFamily="18" charset="0"/>
                <a:cs typeface="Times New Roman" panose="02020603050405020304" pitchFamily="18" charset="0"/>
              </a:rPr>
              <a:t>"off"</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jsonArray</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.put(</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jsonObject</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final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 requestBody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jsonArray</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.toString();</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StringRequest stringRequest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new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StringRequest</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Request</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Method</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i="1">
                <a:solidFill>
                  <a:srgbClr val="871094"/>
                </a:solidFill>
                <a:effectLst/>
                <a:latin typeface="Consolas" panose="020B0609020204030204" pitchFamily="49" charset="0"/>
                <a:ea typeface="Times New Roman" panose="02020603050405020304" pitchFamily="18" charset="0"/>
                <a:cs typeface="Times New Roman" panose="02020603050405020304" pitchFamily="18" charset="0"/>
              </a:rPr>
              <a:t>POST</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URL</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new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Response</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Listener</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&gt;() {</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9E880D"/>
                </a:solidFill>
                <a:effectLst/>
                <a:latin typeface="Consolas" panose="020B0609020204030204" pitchFamily="49" charset="0"/>
                <a:ea typeface="Times New Roman" panose="02020603050405020304" pitchFamily="18" charset="0"/>
                <a:cs typeface="Times New Roman" panose="02020603050405020304" pitchFamily="18" charset="0"/>
              </a:rPr>
              <a:t>@Override</a:t>
            </a:r>
            <a:br>
              <a:rPr lang="en-US" sz="1000">
                <a:solidFill>
                  <a:srgbClr val="9E880D"/>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9E880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public void </a:t>
            </a:r>
            <a:r>
              <a:rPr lang="en-US" sz="1000">
                <a:solidFill>
                  <a:srgbClr val="00627A"/>
                </a:solidFill>
                <a:effectLst/>
                <a:latin typeface="Consolas" panose="020B0609020204030204" pitchFamily="49" charset="0"/>
                <a:ea typeface="Times New Roman" panose="02020603050405020304" pitchFamily="18" charset="0"/>
                <a:cs typeface="Times New Roman" panose="02020603050405020304" pitchFamily="18" charset="0"/>
              </a:rPr>
              <a:t>onResponse</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response) {</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i="1">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067D17"/>
                </a:solidFill>
                <a:effectLst/>
                <a:latin typeface="Consolas" panose="020B0609020204030204" pitchFamily="49" charset="0"/>
                <a:ea typeface="Times New Roman" panose="02020603050405020304" pitchFamily="18" charset="0"/>
                <a:cs typeface="Times New Roman" panose="02020603050405020304" pitchFamily="18" charset="0"/>
              </a:rPr>
              <a:t>"VOLLEY"</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response);</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new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Response</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ErrorListener</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9E880D"/>
                </a:solidFill>
                <a:effectLst/>
                <a:latin typeface="Consolas" panose="020B0609020204030204" pitchFamily="49" charset="0"/>
                <a:ea typeface="Times New Roman" panose="02020603050405020304" pitchFamily="18" charset="0"/>
                <a:cs typeface="Times New Roman" panose="02020603050405020304" pitchFamily="18" charset="0"/>
              </a:rPr>
              <a:t>@Override</a:t>
            </a:r>
            <a:br>
              <a:rPr lang="en-US" sz="1000">
                <a:solidFill>
                  <a:srgbClr val="9E880D"/>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9E880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public void </a:t>
            </a:r>
            <a:r>
              <a:rPr lang="en-US" sz="1000">
                <a:solidFill>
                  <a:srgbClr val="00627A"/>
                </a:solidFill>
                <a:effectLst/>
                <a:latin typeface="Consolas" panose="020B0609020204030204" pitchFamily="49" charset="0"/>
                <a:ea typeface="Times New Roman" panose="02020603050405020304" pitchFamily="18" charset="0"/>
                <a:cs typeface="Times New Roman" panose="02020603050405020304" pitchFamily="18" charset="0"/>
              </a:rPr>
              <a:t>onErrorResponse</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VolleyError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error) {</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i="1">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e</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a:solidFill>
                  <a:srgbClr val="067D17"/>
                </a:solidFill>
                <a:effectLst/>
                <a:latin typeface="Consolas" panose="020B0609020204030204" pitchFamily="49" charset="0"/>
                <a:ea typeface="Times New Roman" panose="02020603050405020304" pitchFamily="18" charset="0"/>
                <a:cs typeface="Times New Roman" panose="02020603050405020304" pitchFamily="18" charset="0"/>
              </a:rPr>
              <a:t>"VOLLEY"</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error.toString());</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 {</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9E880D"/>
                </a:solidFill>
                <a:effectLst/>
                <a:latin typeface="Consolas" panose="020B0609020204030204" pitchFamily="49" charset="0"/>
                <a:ea typeface="Times New Roman" panose="02020603050405020304" pitchFamily="18" charset="0"/>
                <a:cs typeface="Times New Roman" panose="02020603050405020304" pitchFamily="18" charset="0"/>
              </a:rPr>
              <a:t>@Override</a:t>
            </a:r>
            <a:br>
              <a:rPr lang="en-US" sz="1000">
                <a:solidFill>
                  <a:srgbClr val="9E880D"/>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9E880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public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Map</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&gt; </a:t>
            </a:r>
            <a:r>
              <a:rPr lang="en-US" sz="1000">
                <a:solidFill>
                  <a:srgbClr val="00627A"/>
                </a:solidFill>
                <a:effectLst/>
                <a:latin typeface="Consolas" panose="020B0609020204030204" pitchFamily="49" charset="0"/>
                <a:ea typeface="Times New Roman" panose="02020603050405020304" pitchFamily="18" charset="0"/>
                <a:cs typeface="Times New Roman" panose="02020603050405020304" pitchFamily="18" charset="0"/>
              </a:rPr>
              <a:t>getHeaders</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throws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AuthFailureError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Map</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&gt; </a:t>
            </a:r>
            <a:r>
              <a:rPr lang="en-US" sz="10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headers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0033B3"/>
                </a:solidFill>
                <a:effectLst/>
                <a:latin typeface="Consolas" panose="020B0609020204030204" pitchFamily="49" charset="0"/>
                <a:ea typeface="Times New Roman" panose="02020603050405020304" pitchFamily="18" charset="0"/>
                <a:cs typeface="Times New Roman" panose="02020603050405020304" pitchFamily="18" charset="0"/>
              </a:rPr>
              <a:t>new </a:t>
            </a: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HashMap&lt;&gt;();</a:t>
            </a:r>
            <a:b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br>
            <a:r>
              <a:rPr lang="en-US" sz="1000">
                <a:solidFill>
                  <a:srgbClr val="08080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i="1">
                <a:solidFill>
                  <a:srgbClr val="8C8C8C"/>
                </a:solidFill>
                <a:effectLst/>
                <a:latin typeface="Consolas" panose="020B0609020204030204" pitchFamily="49" charset="0"/>
                <a:ea typeface="Times New Roman" panose="02020603050405020304" pitchFamily="18" charset="0"/>
                <a:cs typeface="Times New Roman" panose="02020603050405020304" pitchFamily="18" charset="0"/>
              </a:rPr>
              <a:t>// "YWRtaW46YWRtaW4xMjM=" is base 64 encode of username:password "admin:admin123"</a:t>
            </a:r>
            <a:endParaRPr lang="en-US" sz="1000"/>
          </a:p>
        </p:txBody>
      </p:sp>
      <p:sp>
        <p:nvSpPr>
          <p:cNvPr id="16" name="Rectangle 15">
            <a:extLst>
              <a:ext uri="{FF2B5EF4-FFF2-40B4-BE49-F238E27FC236}">
                <a16:creationId xmlns:a16="http://schemas.microsoft.com/office/drawing/2014/main" id="{377F2536-5C28-400F-A933-C67DF8243BF4}"/>
              </a:ext>
            </a:extLst>
          </p:cNvPr>
          <p:cNvSpPr>
            <a:spLocks noChangeArrowheads="1"/>
          </p:cNvSpPr>
          <p:nvPr/>
        </p:nvSpPr>
        <p:spPr bwMode="auto">
          <a:xfrm>
            <a:off x="4601258" y="63371"/>
            <a:ext cx="4539080" cy="5032147"/>
          </a:xfrm>
          <a:prstGeom prst="rect">
            <a:avLst/>
          </a:prstGeom>
          <a:noFill/>
          <a:ln>
            <a:noFill/>
          </a:ln>
          <a:effec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8C8C8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headers</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.put(</a:t>
            </a:r>
            <a:r>
              <a:rPr kumimoji="0" lang="en-US" altLang="en-US" sz="900" b="0" i="0" u="none" strike="noStrike" cap="none" normalizeH="0" baseline="0">
                <a:ln>
                  <a:noFill/>
                </a:ln>
                <a:solidFill>
                  <a:srgbClr val="067D17"/>
                </a:solidFill>
                <a:effectLst/>
                <a:latin typeface="Consolas" panose="020B0609020204030204" pitchFamily="49" charset="0"/>
                <a:ea typeface="Times New Roman" panose="02020603050405020304" pitchFamily="18" charset="0"/>
                <a:cs typeface="Courier New" panose="02070309020205020404" pitchFamily="49" charset="0"/>
              </a:rPr>
              <a:t>"Authorization"</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67D17"/>
                </a:solidFill>
                <a:effectLst/>
                <a:latin typeface="Consolas" panose="020B0609020204030204" pitchFamily="49" charset="0"/>
                <a:ea typeface="Times New Roman" panose="02020603050405020304" pitchFamily="18" charset="0"/>
                <a:cs typeface="Courier New" panose="02070309020205020404" pitchFamily="49" charset="0"/>
              </a:rPr>
              <a:t>"Basic YWRtaW46YWRtaW4xMjM="</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return </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headers</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t>@Override</a:t>
            </a:r>
            <a:br>
              <a:rPr kumimoji="0" lang="en-US" altLang="en-US" sz="900" b="0" i="0" u="none" strike="noStrike" cap="none" normalizeH="0" baseline="0">
                <a:ln>
                  <a:noFill/>
                </a:ln>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public </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String </a:t>
            </a:r>
            <a:r>
              <a:rPr kumimoji="0" lang="en-US" altLang="en-US" sz="900" b="0" i="0" u="none" strike="noStrike" cap="none" normalizeH="0" baseline="0">
                <a:ln>
                  <a:noFill/>
                </a:ln>
                <a:solidFill>
                  <a:srgbClr val="00627A"/>
                </a:solidFill>
                <a:effectLst/>
                <a:latin typeface="Consolas" panose="020B0609020204030204" pitchFamily="49" charset="0"/>
                <a:ea typeface="Times New Roman" panose="02020603050405020304" pitchFamily="18" charset="0"/>
                <a:cs typeface="Courier New" panose="02070309020205020404" pitchFamily="49" charset="0"/>
              </a:rPr>
              <a:t>getBodyContentType</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return </a:t>
            </a:r>
            <a:r>
              <a:rPr kumimoji="0" lang="en-US" altLang="en-US" sz="900" b="0" i="0" u="none" strike="noStrike" cap="none" normalizeH="0" baseline="0">
                <a:ln>
                  <a:noFill/>
                </a:ln>
                <a:solidFill>
                  <a:srgbClr val="067D17"/>
                </a:solidFill>
                <a:effectLst/>
                <a:latin typeface="Consolas" panose="020B0609020204030204" pitchFamily="49" charset="0"/>
                <a:ea typeface="Times New Roman" panose="02020603050405020304" pitchFamily="18" charset="0"/>
                <a:cs typeface="Courier New" panose="02070309020205020404" pitchFamily="49" charset="0"/>
              </a:rPr>
              <a:t>"application/json; charset=utf-8"</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t>@Override</a:t>
            </a:r>
            <a:br>
              <a:rPr kumimoji="0" lang="en-US" altLang="en-US" sz="900" b="0" i="0" u="none" strike="noStrike" cap="none" normalizeH="0" baseline="0">
                <a:ln>
                  <a:noFill/>
                </a:ln>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public byte</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627A"/>
                </a:solidFill>
                <a:effectLst/>
                <a:latin typeface="Consolas" panose="020B0609020204030204" pitchFamily="49" charset="0"/>
                <a:ea typeface="Times New Roman" panose="02020603050405020304" pitchFamily="18" charset="0"/>
                <a:cs typeface="Courier New" panose="02070309020205020404" pitchFamily="49" charset="0"/>
              </a:rPr>
              <a:t>getBody</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throws </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AuthFailureError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try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return </a:t>
            </a:r>
            <a:r>
              <a:rPr kumimoji="0" lang="en-US" altLang="en-US" sz="900" b="0" i="0" u="none" strike="noStrike" cap="none" normalizeH="0" baseline="0">
                <a:ln>
                  <a:noFill/>
                </a:ln>
                <a:solidFill>
                  <a:srgbClr val="851691"/>
                </a:solidFill>
                <a:effectLst/>
                <a:latin typeface="Consolas" panose="020B0609020204030204" pitchFamily="49" charset="0"/>
                <a:ea typeface="Times New Roman" panose="02020603050405020304" pitchFamily="18" charset="0"/>
                <a:cs typeface="Courier New" panose="02070309020205020404" pitchFamily="49" charset="0"/>
              </a:rPr>
              <a:t>requestBody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null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null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851691"/>
                </a:solidFill>
                <a:effectLst/>
                <a:latin typeface="Consolas" panose="020B0609020204030204" pitchFamily="49" charset="0"/>
                <a:ea typeface="Times New Roman" panose="02020603050405020304" pitchFamily="18" charset="0"/>
                <a:cs typeface="Courier New" panose="02070309020205020404" pitchFamily="49" charset="0"/>
              </a:rPr>
              <a:t>requestBody</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.getBytes(</a:t>
            </a:r>
            <a:r>
              <a:rPr kumimoji="0" lang="en-US" altLang="en-US" sz="900" b="0" i="0" u="none" strike="noStrike" cap="none" normalizeH="0" baseline="0">
                <a:ln>
                  <a:noFill/>
                </a:ln>
                <a:solidFill>
                  <a:srgbClr val="067D17"/>
                </a:solidFill>
                <a:effectLst/>
                <a:latin typeface="Consolas" panose="020B0609020204030204" pitchFamily="49" charset="0"/>
                <a:ea typeface="Times New Roman" panose="02020603050405020304" pitchFamily="18" charset="0"/>
                <a:cs typeface="Courier New" panose="02070309020205020404" pitchFamily="49" charset="0"/>
              </a:rPr>
              <a:t>"utf-8"</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catch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UnsupportedEncodingException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uee)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VolleyLog</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900" b="0" i="1"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wtf</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900" b="0" i="0" u="none" strike="noStrike" cap="none" normalizeH="0" baseline="0">
                <a:ln>
                  <a:noFill/>
                </a:ln>
                <a:solidFill>
                  <a:srgbClr val="067D17"/>
                </a:solidFill>
                <a:effectLst/>
                <a:latin typeface="Consolas" panose="020B0609020204030204" pitchFamily="49" charset="0"/>
                <a:ea typeface="Times New Roman" panose="02020603050405020304" pitchFamily="18" charset="0"/>
                <a:cs typeface="Courier New" panose="02070309020205020404" pitchFamily="49" charset="0"/>
              </a:rPr>
              <a:t>"Unsupported Encoding while trying to get the bytes of %s using %s"</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851691"/>
                </a:solidFill>
                <a:effectLst/>
                <a:latin typeface="Consolas" panose="020B0609020204030204" pitchFamily="49" charset="0"/>
                <a:ea typeface="Times New Roman" panose="02020603050405020304" pitchFamily="18" charset="0"/>
                <a:cs typeface="Courier New" panose="02070309020205020404" pitchFamily="49" charset="0"/>
              </a:rPr>
              <a:t>requestBody</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67D17"/>
                </a:solidFill>
                <a:effectLst/>
                <a:latin typeface="Consolas" panose="020B0609020204030204" pitchFamily="49" charset="0"/>
                <a:ea typeface="Times New Roman" panose="02020603050405020304" pitchFamily="18" charset="0"/>
                <a:cs typeface="Courier New" panose="02070309020205020404" pitchFamily="49" charset="0"/>
              </a:rPr>
              <a:t>"utf-8"</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return null</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t>@Override</a:t>
            </a:r>
            <a:br>
              <a:rPr kumimoji="0" lang="en-US" altLang="en-US" sz="900" b="0" i="0" u="none" strike="noStrike" cap="none" normalizeH="0" baseline="0">
                <a:ln>
                  <a:noFill/>
                </a:ln>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9E880D"/>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protected </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Response</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&lt;</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String</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&gt; </a:t>
            </a:r>
            <a:r>
              <a:rPr kumimoji="0" lang="en-US" altLang="en-US" sz="900" b="0" i="0" u="none" strike="noStrike" cap="none" normalizeH="0" baseline="0">
                <a:ln>
                  <a:noFill/>
                </a:ln>
                <a:solidFill>
                  <a:srgbClr val="00627A"/>
                </a:solidFill>
                <a:effectLst/>
                <a:latin typeface="Consolas" panose="020B0609020204030204" pitchFamily="49" charset="0"/>
                <a:ea typeface="Times New Roman" panose="02020603050405020304" pitchFamily="18" charset="0"/>
                <a:cs typeface="Courier New" panose="02070309020205020404" pitchFamily="49" charset="0"/>
              </a:rPr>
              <a:t>parseNetworkResponse</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NetworkResponse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response)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String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responseString = </a:t>
            </a:r>
            <a:r>
              <a:rPr kumimoji="0" lang="en-US" altLang="en-US" sz="900" b="0" i="0" u="none" strike="noStrike" cap="none" normalizeH="0" baseline="0">
                <a:ln>
                  <a:noFill/>
                </a:ln>
                <a:solidFill>
                  <a:srgbClr val="067D17"/>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if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(response !=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null</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responseString = </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String</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900" b="0" i="1"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valueOf</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(response.</a:t>
            </a:r>
            <a:r>
              <a:rPr kumimoji="0" lang="en-US" altLang="en-US" sz="900" b="0" i="0" u="none" strike="noStrike" cap="none" normalizeH="0" baseline="0">
                <a:ln>
                  <a:noFill/>
                </a:ln>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statusCode</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return </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Response</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900" b="0" i="1"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success</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(responseString, </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HttpHeaderParser</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900" b="0" i="1"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parseCacheHeaders</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(response));</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900" b="0" i="0" u="none" strike="noStrike" cap="none" normalizeH="0" baseline="0">
                <a:ln>
                  <a:noFill/>
                </a:ln>
                <a:solidFill>
                  <a:srgbClr val="871094"/>
                </a:solidFill>
                <a:effectLst/>
                <a:latin typeface="Consolas" panose="020B0609020204030204" pitchFamily="49" charset="0"/>
                <a:ea typeface="Times New Roman" panose="02020603050405020304" pitchFamily="18" charset="0"/>
                <a:cs typeface="Courier New" panose="02070309020205020404" pitchFamily="49" charset="0"/>
              </a:rPr>
              <a:t>sendQueue</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.add(</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stringRequest</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 </a:t>
            </a:r>
            <a:r>
              <a:rPr kumimoji="0" lang="en-US" altLang="en-US" sz="900" b="0" i="0" u="none" strike="noStrike" cap="none" normalizeH="0" baseline="0">
                <a:ln>
                  <a:noFill/>
                </a:ln>
                <a:solidFill>
                  <a:srgbClr val="0033B3"/>
                </a:solidFill>
                <a:effectLst/>
                <a:latin typeface="Consolas" panose="020B0609020204030204" pitchFamily="49" charset="0"/>
                <a:ea typeface="Times New Roman" panose="02020603050405020304" pitchFamily="18" charset="0"/>
                <a:cs typeface="Courier New" panose="02070309020205020404" pitchFamily="49" charset="0"/>
              </a:rPr>
              <a:t>catch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9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JSONException </a:t>
            </a: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e)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e.printStackTrace();</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    }</a:t>
            </a:r>
            <a:b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US" altLang="en-US" sz="900" b="0" i="0" u="none" strike="noStrike" cap="none" normalizeH="0" baseline="0">
                <a:ln>
                  <a:noFill/>
                </a:ln>
                <a:solidFill>
                  <a:srgbClr val="080808"/>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900" b="0" i="0" u="none" strike="noStrike" cap="none" normalizeH="0" baseline="0">
                <a:ln>
                  <a:noFill/>
                </a:ln>
                <a:solidFill>
                  <a:schemeClr val="tx1"/>
                </a:solidFill>
                <a:effectLst/>
              </a:rPr>
              <a:t> </a:t>
            </a:r>
            <a:endParaRPr kumimoji="0" lang="en-US" altLang="en-US" sz="9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663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xit" presetSubtype="0" fill="hold" grpId="1" nodeType="withEffect">
                                  <p:stCondLst>
                                    <p:cond delay="0"/>
                                  </p:stCondLst>
                                  <p:childTnLst>
                                    <p:animEffect transition="out" filter="fade">
                                      <p:cBhvr>
                                        <p:cTn id="17" dur="500"/>
                                        <p:tgtEl>
                                          <p:spTgt spid="283"/>
                                        </p:tgtEl>
                                      </p:cBhvr>
                                    </p:animEffect>
                                    <p:set>
                                      <p:cBhvr>
                                        <p:cTn id="18" dur="1" fill="hold">
                                          <p:stCondLst>
                                            <p:cond delay="499"/>
                                          </p:stCondLst>
                                        </p:cTn>
                                        <p:tgtEl>
                                          <p:spTgt spid="2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3" grpId="1"/>
      <p:bldP spid="9"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68609"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3635931"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5405397" y="3866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lumMod val="75000"/>
                  </a:schemeClr>
                </a:solidFill>
              </a:rPr>
              <a:t>CÁC PHƯƠNG THỨC ĐIỀU KHIỂN</a:t>
            </a:r>
            <a:endParaRPr b="1">
              <a:solidFill>
                <a:schemeClr val="accent1">
                  <a:lumMod val="75000"/>
                </a:schemeClr>
              </a:solidFill>
            </a:endParaRPr>
          </a:p>
        </p:txBody>
      </p:sp>
      <p:sp>
        <p:nvSpPr>
          <p:cNvPr id="2196" name="Google Shape;2196;p40"/>
          <p:cNvSpPr txBox="1">
            <a:spLocks noGrp="1"/>
          </p:cNvSpPr>
          <p:nvPr>
            <p:ph type="subTitle" idx="1"/>
          </p:nvPr>
        </p:nvSpPr>
        <p:spPr>
          <a:xfrm>
            <a:off x="2845613"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ANDROID</a:t>
            </a:r>
            <a:endParaRPr b="1"/>
          </a:p>
        </p:txBody>
      </p:sp>
      <p:sp>
        <p:nvSpPr>
          <p:cNvPr id="2197" name="Google Shape;2197;p40"/>
          <p:cNvSpPr txBox="1">
            <a:spLocks noGrp="1"/>
          </p:cNvSpPr>
          <p:nvPr>
            <p:ph type="subTitle" idx="2"/>
          </p:nvPr>
        </p:nvSpPr>
        <p:spPr>
          <a:xfrm>
            <a:off x="1073713"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WEBSITE</a:t>
            </a:r>
            <a:endParaRPr b="1"/>
          </a:p>
        </p:txBody>
      </p:sp>
      <p:sp>
        <p:nvSpPr>
          <p:cNvPr id="2198" name="Google Shape;2198;p40"/>
          <p:cNvSpPr txBox="1">
            <a:spLocks noGrp="1"/>
          </p:cNvSpPr>
          <p:nvPr>
            <p:ph type="subTitle" idx="3"/>
          </p:nvPr>
        </p:nvSpPr>
        <p:spPr>
          <a:xfrm>
            <a:off x="4610513" y="2387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TRỢ LÝ ẢO</a:t>
            </a:r>
            <a:endParaRPr b="1"/>
          </a:p>
        </p:txBody>
      </p:sp>
      <p:sp>
        <p:nvSpPr>
          <p:cNvPr id="2199" name="Google Shape;2199;p40"/>
          <p:cNvSpPr txBox="1">
            <a:spLocks noGrp="1"/>
          </p:cNvSpPr>
          <p:nvPr>
            <p:ph type="subTitle" idx="4"/>
          </p:nvPr>
        </p:nvSpPr>
        <p:spPr>
          <a:xfrm>
            <a:off x="2845613" y="2825496"/>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Điều khiển thông qua ứng dụng Android</a:t>
            </a:r>
            <a:endParaRPr>
              <a:latin typeface="Barlow Semi Condensed"/>
              <a:ea typeface="Barlow Semi Condensed"/>
              <a:cs typeface="Barlow Semi Condensed"/>
              <a:sym typeface="Barlow Semi Condensed"/>
            </a:endParaRPr>
          </a:p>
        </p:txBody>
      </p:sp>
      <p:sp>
        <p:nvSpPr>
          <p:cNvPr id="2200" name="Google Shape;2200;p40"/>
          <p:cNvSpPr txBox="1">
            <a:spLocks noGrp="1"/>
          </p:cNvSpPr>
          <p:nvPr>
            <p:ph type="subTitle" idx="5"/>
          </p:nvPr>
        </p:nvSpPr>
        <p:spPr>
          <a:xfrm>
            <a:off x="1073713" y="2825496"/>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a:t>
            </a:r>
            <a:r>
              <a:rPr lang="en-US"/>
              <a:t>i</a:t>
            </a:r>
            <a:r>
              <a:rPr lang="en"/>
              <a:t>ều khiển thông qua trang web</a:t>
            </a:r>
            <a:endParaRPr>
              <a:latin typeface="Barlow Semi Condensed"/>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4610513" y="2798496"/>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Điều khiển thông qua trợ lý ảo Google</a:t>
            </a:r>
            <a:endParaRPr>
              <a:latin typeface="Barlow Semi Condensed"/>
              <a:ea typeface="Barlow Semi Condensed"/>
              <a:cs typeface="Barlow Semi Condensed"/>
              <a:sym typeface="Barlow Semi Condensed"/>
            </a:endParaRPr>
          </a:p>
        </p:txBody>
      </p:sp>
      <p:grpSp>
        <p:nvGrpSpPr>
          <p:cNvPr id="39" name="Google Shape;2191;p40">
            <a:extLst>
              <a:ext uri="{FF2B5EF4-FFF2-40B4-BE49-F238E27FC236}">
                <a16:creationId xmlns:a16="http://schemas.microsoft.com/office/drawing/2014/main" id="{53CCF09F-14D7-4462-A671-778B11824116}"/>
              </a:ext>
            </a:extLst>
          </p:cNvPr>
          <p:cNvGrpSpPr/>
          <p:nvPr/>
        </p:nvGrpSpPr>
        <p:grpSpPr>
          <a:xfrm>
            <a:off x="7074463" y="3866816"/>
            <a:ext cx="175013" cy="27000"/>
            <a:chOff x="5662375" y="212375"/>
            <a:chExt cx="175013" cy="27000"/>
          </a:xfrm>
        </p:grpSpPr>
        <p:sp>
          <p:nvSpPr>
            <p:cNvPr id="40" name="Google Shape;2192;p40">
              <a:extLst>
                <a:ext uri="{FF2B5EF4-FFF2-40B4-BE49-F238E27FC236}">
                  <a16:creationId xmlns:a16="http://schemas.microsoft.com/office/drawing/2014/main" id="{82B7EA2D-4145-41A4-851B-E7B56C6E933A}"/>
                </a:ext>
              </a:extLst>
            </p:cNvPr>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1" name="Google Shape;2193;p40">
              <a:extLst>
                <a:ext uri="{FF2B5EF4-FFF2-40B4-BE49-F238E27FC236}">
                  <a16:creationId xmlns:a16="http://schemas.microsoft.com/office/drawing/2014/main" id="{C60139D6-4EF1-4DE0-9BE7-159DF80AF7F0}"/>
                </a:ext>
              </a:extLst>
            </p:cNvPr>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2" name="Google Shape;2194;p40">
              <a:extLst>
                <a:ext uri="{FF2B5EF4-FFF2-40B4-BE49-F238E27FC236}">
                  <a16:creationId xmlns:a16="http://schemas.microsoft.com/office/drawing/2014/main" id="{3C7B979F-1307-4524-B872-86F57763DE2E}"/>
                </a:ext>
              </a:extLst>
            </p:cNvPr>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3" name="Google Shape;2198;p40">
            <a:extLst>
              <a:ext uri="{FF2B5EF4-FFF2-40B4-BE49-F238E27FC236}">
                <a16:creationId xmlns:a16="http://schemas.microsoft.com/office/drawing/2014/main" id="{247A2DE7-6E0D-4BD6-90D2-26E1B63B6762}"/>
              </a:ext>
            </a:extLst>
          </p:cNvPr>
          <p:cNvSpPr txBox="1">
            <a:spLocks/>
          </p:cNvSpPr>
          <p:nvPr/>
        </p:nvSpPr>
        <p:spPr>
          <a:xfrm>
            <a:off x="6279579" y="2387016"/>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b="1"/>
              <a:t>CÔNG TẮC</a:t>
            </a:r>
          </a:p>
        </p:txBody>
      </p:sp>
      <p:sp>
        <p:nvSpPr>
          <p:cNvPr id="44" name="Google Shape;2201;p40">
            <a:extLst>
              <a:ext uri="{FF2B5EF4-FFF2-40B4-BE49-F238E27FC236}">
                <a16:creationId xmlns:a16="http://schemas.microsoft.com/office/drawing/2014/main" id="{622EBC26-00A3-4AD4-9D33-A6E493398D20}"/>
              </a:ext>
            </a:extLst>
          </p:cNvPr>
          <p:cNvSpPr txBox="1">
            <a:spLocks/>
          </p:cNvSpPr>
          <p:nvPr/>
        </p:nvSpPr>
        <p:spPr>
          <a:xfrm>
            <a:off x="6279579" y="2798496"/>
            <a:ext cx="1764900"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a:t>Điều khiển thông qua công tắc cảm ứng chạm</a:t>
            </a:r>
          </a:p>
        </p:txBody>
      </p:sp>
      <p:grpSp>
        <p:nvGrpSpPr>
          <p:cNvPr id="53" name="Google Shape;13588;p76">
            <a:extLst>
              <a:ext uri="{FF2B5EF4-FFF2-40B4-BE49-F238E27FC236}">
                <a16:creationId xmlns:a16="http://schemas.microsoft.com/office/drawing/2014/main" id="{DCC3D817-7421-4779-AF9E-9C9B5C8CF9BE}"/>
              </a:ext>
            </a:extLst>
          </p:cNvPr>
          <p:cNvGrpSpPr/>
          <p:nvPr/>
        </p:nvGrpSpPr>
        <p:grpSpPr>
          <a:xfrm>
            <a:off x="1674402" y="1908360"/>
            <a:ext cx="536426" cy="420624"/>
            <a:chOff x="-41694200" y="2382949"/>
            <a:chExt cx="455602" cy="357248"/>
          </a:xfrm>
        </p:grpSpPr>
        <p:sp>
          <p:nvSpPr>
            <p:cNvPr id="54" name="Google Shape;13589;p76">
              <a:extLst>
                <a:ext uri="{FF2B5EF4-FFF2-40B4-BE49-F238E27FC236}">
                  <a16:creationId xmlns:a16="http://schemas.microsoft.com/office/drawing/2014/main" id="{0836FFB4-4A9A-4901-85C3-83329565B767}"/>
                </a:ext>
              </a:extLst>
            </p:cNvPr>
            <p:cNvSpPr>
              <a:spLocks noChangeAspect="1"/>
            </p:cNvSpPr>
            <p:nvPr/>
          </p:nvSpPr>
          <p:spPr>
            <a:xfrm>
              <a:off x="-41694200" y="2382949"/>
              <a:ext cx="455602" cy="357248"/>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590;p76">
              <a:extLst>
                <a:ext uri="{FF2B5EF4-FFF2-40B4-BE49-F238E27FC236}">
                  <a16:creationId xmlns:a16="http://schemas.microsoft.com/office/drawing/2014/main" id="{B78F3B1F-C4DC-431D-8244-6D0B3F7D2067}"/>
                </a:ext>
              </a:extLst>
            </p:cNvPr>
            <p:cNvSpPr/>
            <p:nvPr/>
          </p:nvSpPr>
          <p:spPr>
            <a:xfrm>
              <a:off x="-41549324" y="2437974"/>
              <a:ext cx="155325" cy="1553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13365;p75">
            <a:extLst>
              <a:ext uri="{FF2B5EF4-FFF2-40B4-BE49-F238E27FC236}">
                <a16:creationId xmlns:a16="http://schemas.microsoft.com/office/drawing/2014/main" id="{F24BF45F-15FB-4B8C-BBB8-6D1624090710}"/>
              </a:ext>
            </a:extLst>
          </p:cNvPr>
          <p:cNvSpPr>
            <a:spLocks noChangeAspect="1"/>
          </p:cNvSpPr>
          <p:nvPr/>
        </p:nvSpPr>
        <p:spPr>
          <a:xfrm>
            <a:off x="3537419" y="1882506"/>
            <a:ext cx="345035" cy="420624"/>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 name="Google Shape;14250;p78">
            <a:extLst>
              <a:ext uri="{FF2B5EF4-FFF2-40B4-BE49-F238E27FC236}">
                <a16:creationId xmlns:a16="http://schemas.microsoft.com/office/drawing/2014/main" id="{B9775432-1B38-49BE-9DB6-30FC1B5F46C9}"/>
              </a:ext>
            </a:extLst>
          </p:cNvPr>
          <p:cNvGrpSpPr>
            <a:grpSpLocks noChangeAspect="1"/>
          </p:cNvGrpSpPr>
          <p:nvPr/>
        </p:nvGrpSpPr>
        <p:grpSpPr>
          <a:xfrm>
            <a:off x="5295653" y="1908360"/>
            <a:ext cx="394500" cy="420624"/>
            <a:chOff x="-34767825" y="1914325"/>
            <a:chExt cx="273325" cy="291425"/>
          </a:xfrm>
        </p:grpSpPr>
        <p:sp>
          <p:nvSpPr>
            <p:cNvPr id="61" name="Google Shape;14251;p78">
              <a:extLst>
                <a:ext uri="{FF2B5EF4-FFF2-40B4-BE49-F238E27FC236}">
                  <a16:creationId xmlns:a16="http://schemas.microsoft.com/office/drawing/2014/main" id="{586E4DA0-556E-4CA4-AA59-0762DA2A4E22}"/>
                </a:ext>
              </a:extLst>
            </p:cNvPr>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252;p78">
              <a:extLst>
                <a:ext uri="{FF2B5EF4-FFF2-40B4-BE49-F238E27FC236}">
                  <a16:creationId xmlns:a16="http://schemas.microsoft.com/office/drawing/2014/main" id="{169B64B7-D171-43FC-85C8-C6EC8B57C9F9}"/>
                </a:ext>
              </a:extLst>
            </p:cNvPr>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253;p78">
              <a:extLst>
                <a:ext uri="{FF2B5EF4-FFF2-40B4-BE49-F238E27FC236}">
                  <a16:creationId xmlns:a16="http://schemas.microsoft.com/office/drawing/2014/main" id="{A78B22BF-CA27-417B-A9D5-BDDAAA47035D}"/>
                </a:ext>
              </a:extLst>
            </p:cNvPr>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3979;p77">
            <a:extLst>
              <a:ext uri="{FF2B5EF4-FFF2-40B4-BE49-F238E27FC236}">
                <a16:creationId xmlns:a16="http://schemas.microsoft.com/office/drawing/2014/main" id="{2A482A11-7200-4F0B-8CA5-3CDF9ED6EC25}"/>
              </a:ext>
            </a:extLst>
          </p:cNvPr>
          <p:cNvSpPr>
            <a:spLocks noChangeAspect="1"/>
          </p:cNvSpPr>
          <p:nvPr/>
        </p:nvSpPr>
        <p:spPr>
          <a:xfrm>
            <a:off x="6937642" y="1908360"/>
            <a:ext cx="421653" cy="420624"/>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solidFill>
                  <a:schemeClr val="dk2"/>
                </a:solidFill>
                <a:latin typeface="Abel"/>
                <a:ea typeface="Abel"/>
                <a:cs typeface="Abel"/>
                <a:sym typeface="Abel"/>
              </a:rPr>
              <a:t>Giải thuật</a:t>
            </a:r>
            <a:endParaRPr>
              <a:solidFill>
                <a:schemeClr val="dk2"/>
              </a:solidFill>
              <a:latin typeface="Abel"/>
              <a:ea typeface="Abel"/>
              <a:cs typeface="Abel"/>
              <a:sym typeface="Abel"/>
            </a:endParaRPr>
          </a:p>
        </p:txBody>
      </p:sp>
      <p:sp>
        <p:nvSpPr>
          <p:cNvPr id="2177" name="Google Shape;2177;p39"/>
          <p:cNvSpPr txBox="1">
            <a:spLocks noGrp="1"/>
          </p:cNvSpPr>
          <p:nvPr>
            <p:ph type="title"/>
          </p:nvPr>
        </p:nvSpPr>
        <p:spPr>
          <a:xfrm>
            <a:off x="1986756" y="2430033"/>
            <a:ext cx="5170018" cy="1015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CÁC LỆNH XỬ LÝ</a:t>
            </a:r>
            <a:br>
              <a:rPr lang="en" b="1"/>
            </a:br>
            <a:r>
              <a:rPr lang="en" b="1"/>
              <a:t>ĐỐI VỚI IF THIS THEN THAT (IFTTT)</a:t>
            </a:r>
            <a:endParaRPr b="1"/>
          </a:p>
        </p:txBody>
      </p:sp>
      <p:grpSp>
        <p:nvGrpSpPr>
          <p:cNvPr id="10" name="Google Shape;13588;p76">
            <a:extLst>
              <a:ext uri="{FF2B5EF4-FFF2-40B4-BE49-F238E27FC236}">
                <a16:creationId xmlns:a16="http://schemas.microsoft.com/office/drawing/2014/main" id="{1612E26B-FA10-43E3-84A9-92155A8AAF88}"/>
              </a:ext>
            </a:extLst>
          </p:cNvPr>
          <p:cNvGrpSpPr>
            <a:grpSpLocks noChangeAspect="1"/>
          </p:cNvGrpSpPr>
          <p:nvPr/>
        </p:nvGrpSpPr>
        <p:grpSpPr>
          <a:xfrm>
            <a:off x="4192768" y="958947"/>
            <a:ext cx="757993" cy="594360"/>
            <a:chOff x="-41694200" y="2382950"/>
            <a:chExt cx="317425" cy="248900"/>
          </a:xfrm>
        </p:grpSpPr>
        <p:sp>
          <p:nvSpPr>
            <p:cNvPr id="11" name="Google Shape;13589;p76">
              <a:extLst>
                <a:ext uri="{FF2B5EF4-FFF2-40B4-BE49-F238E27FC236}">
                  <a16:creationId xmlns:a16="http://schemas.microsoft.com/office/drawing/2014/main" id="{BB58E925-4D5E-4C35-8F47-7E9A57012BF8}"/>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90;p76">
              <a:extLst>
                <a:ext uri="{FF2B5EF4-FFF2-40B4-BE49-F238E27FC236}">
                  <a16:creationId xmlns:a16="http://schemas.microsoft.com/office/drawing/2014/main" id="{A7596461-204E-49E9-B6C8-14865FCB9D8E}"/>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2499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IFTTT</a:t>
            </a:r>
          </a:p>
          <a:p>
            <a:pPr algn="ctr"/>
            <a:r>
              <a:rPr lang="en-US" sz="2000" b="1">
                <a:solidFill>
                  <a:schemeClr val="tx1"/>
                </a:solidFill>
                <a:latin typeface="Barlow Semi Condensed"/>
                <a:ea typeface="Barlow Semi Condensed"/>
                <a:cs typeface="Barlow Semi Condensed"/>
                <a:sym typeface="Barlow Semi Condensed"/>
              </a:rPr>
              <a:t>Gửi lệnh bật/tắt thiết bị cụ thể</a:t>
            </a:r>
            <a:endParaRPr lang="en-US" sz="1800" b="1">
              <a:solidFill>
                <a:schemeClr val="tx1"/>
              </a:solidFill>
              <a:latin typeface="Barlow Semi Condensed"/>
              <a:ea typeface="Barlow Semi Condensed"/>
              <a:cs typeface="Barlow Semi Condensed"/>
              <a:sym typeface="Barlow Semi Condensed"/>
            </a:endParaRPr>
          </a:p>
        </p:txBody>
      </p:sp>
      <p:pic>
        <p:nvPicPr>
          <p:cNvPr id="4" name="Picture 3">
            <a:extLst>
              <a:ext uri="{FF2B5EF4-FFF2-40B4-BE49-F238E27FC236}">
                <a16:creationId xmlns:a16="http://schemas.microsoft.com/office/drawing/2014/main" id="{C8AAB91E-47C4-42E2-898D-ED7815FB4190}"/>
              </a:ext>
            </a:extLst>
          </p:cNvPr>
          <p:cNvPicPr/>
          <p:nvPr/>
        </p:nvPicPr>
        <p:blipFill>
          <a:blip r:embed="rId3"/>
          <a:stretch>
            <a:fillRect/>
          </a:stretch>
        </p:blipFill>
        <p:spPr>
          <a:xfrm>
            <a:off x="1689735" y="1474470"/>
            <a:ext cx="2882265" cy="3398520"/>
          </a:xfrm>
          <a:prstGeom prst="rect">
            <a:avLst/>
          </a:prstGeom>
        </p:spPr>
      </p:pic>
      <p:pic>
        <p:nvPicPr>
          <p:cNvPr id="5" name="Picture 4">
            <a:extLst>
              <a:ext uri="{FF2B5EF4-FFF2-40B4-BE49-F238E27FC236}">
                <a16:creationId xmlns:a16="http://schemas.microsoft.com/office/drawing/2014/main" id="{CA8F524E-5485-41A5-A237-62B277082F88}"/>
              </a:ext>
            </a:extLst>
          </p:cNvPr>
          <p:cNvPicPr/>
          <p:nvPr/>
        </p:nvPicPr>
        <p:blipFill>
          <a:blip r:embed="rId4"/>
          <a:stretch>
            <a:fillRect/>
          </a:stretch>
        </p:blipFill>
        <p:spPr>
          <a:xfrm>
            <a:off x="4572000" y="1492567"/>
            <a:ext cx="2806065" cy="3362325"/>
          </a:xfrm>
          <a:prstGeom prst="rect">
            <a:avLst/>
          </a:prstGeom>
        </p:spPr>
      </p:pic>
    </p:spTree>
    <p:extLst>
      <p:ext uri="{BB962C8B-B14F-4D97-AF65-F5344CB8AC3E}">
        <p14:creationId xmlns:p14="http://schemas.microsoft.com/office/powerpoint/2010/main" val="210478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IFTTT</a:t>
            </a:r>
          </a:p>
          <a:p>
            <a:pPr algn="ctr"/>
            <a:r>
              <a:rPr lang="en-US" sz="2000" b="1">
                <a:solidFill>
                  <a:schemeClr val="tx1"/>
                </a:solidFill>
                <a:latin typeface="Barlow Semi Condensed"/>
                <a:ea typeface="Barlow Semi Condensed"/>
                <a:cs typeface="Barlow Semi Condensed"/>
                <a:sym typeface="Barlow Semi Condensed"/>
              </a:rPr>
              <a:t>Gửi lệnh bật tất cả thiết bị</a:t>
            </a:r>
            <a:endParaRPr lang="en-US" sz="1800" b="1">
              <a:solidFill>
                <a:schemeClr val="tx1"/>
              </a:solidFill>
              <a:latin typeface="Barlow Semi Condensed"/>
              <a:ea typeface="Barlow Semi Condensed"/>
              <a:cs typeface="Barlow Semi Condensed"/>
              <a:sym typeface="Barlow Semi Condensed"/>
            </a:endParaRPr>
          </a:p>
        </p:txBody>
      </p:sp>
      <p:pic>
        <p:nvPicPr>
          <p:cNvPr id="6" name="Picture 5">
            <a:extLst>
              <a:ext uri="{FF2B5EF4-FFF2-40B4-BE49-F238E27FC236}">
                <a16:creationId xmlns:a16="http://schemas.microsoft.com/office/drawing/2014/main" id="{C91E0D32-FF03-48E2-A3EA-61F40FA1E1BF}"/>
              </a:ext>
            </a:extLst>
          </p:cNvPr>
          <p:cNvPicPr>
            <a:picLocks noChangeAspect="1"/>
          </p:cNvPicPr>
          <p:nvPr/>
        </p:nvPicPr>
        <p:blipFill>
          <a:blip r:embed="rId3"/>
          <a:stretch>
            <a:fillRect/>
          </a:stretch>
        </p:blipFill>
        <p:spPr>
          <a:xfrm>
            <a:off x="1587398" y="1492567"/>
            <a:ext cx="2984602" cy="3238072"/>
          </a:xfrm>
          <a:prstGeom prst="rect">
            <a:avLst/>
          </a:prstGeom>
        </p:spPr>
      </p:pic>
      <p:pic>
        <p:nvPicPr>
          <p:cNvPr id="7" name="Picture 6">
            <a:extLst>
              <a:ext uri="{FF2B5EF4-FFF2-40B4-BE49-F238E27FC236}">
                <a16:creationId xmlns:a16="http://schemas.microsoft.com/office/drawing/2014/main" id="{D21C3E38-D90D-4AE1-9DF3-D1CB3BEBBC3C}"/>
              </a:ext>
            </a:extLst>
          </p:cNvPr>
          <p:cNvPicPr>
            <a:picLocks noChangeAspect="1"/>
          </p:cNvPicPr>
          <p:nvPr/>
        </p:nvPicPr>
        <p:blipFill>
          <a:blip r:embed="rId4"/>
          <a:stretch>
            <a:fillRect/>
          </a:stretch>
        </p:blipFill>
        <p:spPr>
          <a:xfrm>
            <a:off x="4543996" y="1492568"/>
            <a:ext cx="2797419" cy="3538262"/>
          </a:xfrm>
          <a:prstGeom prst="rect">
            <a:avLst/>
          </a:prstGeom>
        </p:spPr>
      </p:pic>
    </p:spTree>
    <p:extLst>
      <p:ext uri="{BB962C8B-B14F-4D97-AF65-F5344CB8AC3E}">
        <p14:creationId xmlns:p14="http://schemas.microsoft.com/office/powerpoint/2010/main" val="140676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IFTTT</a:t>
            </a:r>
          </a:p>
          <a:p>
            <a:pPr algn="ctr"/>
            <a:r>
              <a:rPr lang="en-US" sz="2000" b="1">
                <a:solidFill>
                  <a:schemeClr val="tx1"/>
                </a:solidFill>
                <a:latin typeface="Barlow Semi Condensed"/>
                <a:ea typeface="Barlow Semi Condensed"/>
                <a:cs typeface="Barlow Semi Condensed"/>
                <a:sym typeface="Barlow Semi Condensed"/>
              </a:rPr>
              <a:t>Gửi lệnh tắt tất cả thiết bị</a:t>
            </a:r>
            <a:endParaRPr lang="en-US" sz="1800" b="1">
              <a:solidFill>
                <a:schemeClr val="tx1"/>
              </a:solidFill>
              <a:latin typeface="Barlow Semi Condensed"/>
              <a:ea typeface="Barlow Semi Condensed"/>
              <a:cs typeface="Barlow Semi Condensed"/>
              <a:sym typeface="Barlow Semi Condensed"/>
            </a:endParaRPr>
          </a:p>
        </p:txBody>
      </p:sp>
      <p:pic>
        <p:nvPicPr>
          <p:cNvPr id="5" name="Picture 4">
            <a:extLst>
              <a:ext uri="{FF2B5EF4-FFF2-40B4-BE49-F238E27FC236}">
                <a16:creationId xmlns:a16="http://schemas.microsoft.com/office/drawing/2014/main" id="{35D1C318-A9BF-4B29-AD5B-C280F022B086}"/>
              </a:ext>
            </a:extLst>
          </p:cNvPr>
          <p:cNvPicPr>
            <a:picLocks noChangeAspect="1"/>
          </p:cNvPicPr>
          <p:nvPr/>
        </p:nvPicPr>
        <p:blipFill>
          <a:blip r:embed="rId3"/>
          <a:stretch>
            <a:fillRect/>
          </a:stretch>
        </p:blipFill>
        <p:spPr>
          <a:xfrm>
            <a:off x="1486711" y="1492568"/>
            <a:ext cx="3057285" cy="3287060"/>
          </a:xfrm>
          <a:prstGeom prst="rect">
            <a:avLst/>
          </a:prstGeom>
        </p:spPr>
      </p:pic>
      <p:pic>
        <p:nvPicPr>
          <p:cNvPr id="8" name="Picture 7">
            <a:extLst>
              <a:ext uri="{FF2B5EF4-FFF2-40B4-BE49-F238E27FC236}">
                <a16:creationId xmlns:a16="http://schemas.microsoft.com/office/drawing/2014/main" id="{19833882-3747-4930-9C31-E74D39022564}"/>
              </a:ext>
            </a:extLst>
          </p:cNvPr>
          <p:cNvPicPr>
            <a:picLocks noChangeAspect="1"/>
          </p:cNvPicPr>
          <p:nvPr/>
        </p:nvPicPr>
        <p:blipFill>
          <a:blip r:embed="rId4"/>
          <a:stretch>
            <a:fillRect/>
          </a:stretch>
        </p:blipFill>
        <p:spPr>
          <a:xfrm>
            <a:off x="4631917" y="1492568"/>
            <a:ext cx="2785696" cy="3467427"/>
          </a:xfrm>
          <a:prstGeom prst="rect">
            <a:avLst/>
          </a:prstGeom>
        </p:spPr>
      </p:pic>
    </p:spTree>
    <p:extLst>
      <p:ext uri="{BB962C8B-B14F-4D97-AF65-F5344CB8AC3E}">
        <p14:creationId xmlns:p14="http://schemas.microsoft.com/office/powerpoint/2010/main" val="56828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solidFill>
                  <a:schemeClr val="dk2"/>
                </a:solidFill>
                <a:latin typeface="Abel"/>
                <a:ea typeface="Abel"/>
                <a:cs typeface="Abel"/>
                <a:sym typeface="Abel"/>
              </a:rPr>
              <a:t>KẾT QUẢ</a:t>
            </a:r>
            <a:endParaRPr>
              <a:solidFill>
                <a:schemeClr val="dk2"/>
              </a:solidFill>
              <a:latin typeface="Abel"/>
              <a:ea typeface="Abel"/>
              <a:cs typeface="Abel"/>
              <a:sym typeface="Abel"/>
            </a:endParaRPr>
          </a:p>
        </p:txBody>
      </p:sp>
      <p:sp>
        <p:nvSpPr>
          <p:cNvPr id="2177" name="Google Shape;2177;p39"/>
          <p:cNvSpPr txBox="1">
            <a:spLocks noGrp="1"/>
          </p:cNvSpPr>
          <p:nvPr>
            <p:ph type="title"/>
          </p:nvPr>
        </p:nvSpPr>
        <p:spPr>
          <a:xfrm>
            <a:off x="1986756" y="2430033"/>
            <a:ext cx="5170018" cy="10154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t>SẢN PHẨM ĐẠT ĐƯỢC</a:t>
            </a:r>
            <a:endParaRPr b="1"/>
          </a:p>
        </p:txBody>
      </p:sp>
      <p:grpSp>
        <p:nvGrpSpPr>
          <p:cNvPr id="10" name="Google Shape;13588;p76">
            <a:extLst>
              <a:ext uri="{FF2B5EF4-FFF2-40B4-BE49-F238E27FC236}">
                <a16:creationId xmlns:a16="http://schemas.microsoft.com/office/drawing/2014/main" id="{1612E26B-FA10-43E3-84A9-92155A8AAF88}"/>
              </a:ext>
            </a:extLst>
          </p:cNvPr>
          <p:cNvGrpSpPr>
            <a:grpSpLocks noChangeAspect="1"/>
          </p:cNvGrpSpPr>
          <p:nvPr/>
        </p:nvGrpSpPr>
        <p:grpSpPr>
          <a:xfrm>
            <a:off x="4192768" y="958947"/>
            <a:ext cx="757993" cy="594360"/>
            <a:chOff x="-41694200" y="2382950"/>
            <a:chExt cx="317425" cy="248900"/>
          </a:xfrm>
        </p:grpSpPr>
        <p:sp>
          <p:nvSpPr>
            <p:cNvPr id="11" name="Google Shape;13589;p76">
              <a:extLst>
                <a:ext uri="{FF2B5EF4-FFF2-40B4-BE49-F238E27FC236}">
                  <a16:creationId xmlns:a16="http://schemas.microsoft.com/office/drawing/2014/main" id="{BB58E925-4D5E-4C35-8F47-7E9A57012BF8}"/>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90;p76">
              <a:extLst>
                <a:ext uri="{FF2B5EF4-FFF2-40B4-BE49-F238E27FC236}">
                  <a16:creationId xmlns:a16="http://schemas.microsoft.com/office/drawing/2014/main" id="{A7596461-204E-49E9-B6C8-14865FCB9D8E}"/>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50061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6" name="Google Shape;2330;p44">
            <a:extLst>
              <a:ext uri="{FF2B5EF4-FFF2-40B4-BE49-F238E27FC236}">
                <a16:creationId xmlns:a16="http://schemas.microsoft.com/office/drawing/2014/main" id="{BB83D751-BFBB-401F-A94D-CA065BC548FA}"/>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SẢN PHẨM ĐẠT ĐƯỢC</a:t>
            </a:r>
          </a:p>
          <a:p>
            <a:pPr algn="ctr"/>
            <a:r>
              <a:rPr lang="en-US" sz="2000" b="1">
                <a:solidFill>
                  <a:schemeClr val="tx1"/>
                </a:solidFill>
                <a:latin typeface="Barlow Semi Condensed"/>
                <a:ea typeface="Barlow Semi Condensed"/>
                <a:cs typeface="Barlow Semi Condensed"/>
                <a:sym typeface="Barlow Semi Condensed"/>
              </a:rPr>
              <a:t>WEBSITE</a:t>
            </a:r>
            <a:endParaRPr lang="en-US" sz="1800" b="1">
              <a:solidFill>
                <a:schemeClr val="tx1"/>
              </a:solidFill>
              <a:latin typeface="Barlow Semi Condensed"/>
              <a:ea typeface="Barlow Semi Condensed"/>
              <a:cs typeface="Barlow Semi Condensed"/>
              <a:sym typeface="Barlow Semi Condensed"/>
            </a:endParaRPr>
          </a:p>
        </p:txBody>
      </p:sp>
      <p:pic>
        <p:nvPicPr>
          <p:cNvPr id="7" name="Picture 6">
            <a:extLst>
              <a:ext uri="{FF2B5EF4-FFF2-40B4-BE49-F238E27FC236}">
                <a16:creationId xmlns:a16="http://schemas.microsoft.com/office/drawing/2014/main" id="{1DD6B33B-3D36-4EE7-9C97-82A8B1589483}"/>
              </a:ext>
            </a:extLst>
          </p:cNvPr>
          <p:cNvPicPr>
            <a:picLocks noChangeAspect="1"/>
          </p:cNvPicPr>
          <p:nvPr/>
        </p:nvPicPr>
        <p:blipFill>
          <a:blip r:embed="rId3"/>
          <a:stretch>
            <a:fillRect/>
          </a:stretch>
        </p:blipFill>
        <p:spPr>
          <a:xfrm>
            <a:off x="864724" y="1468666"/>
            <a:ext cx="7414551" cy="2708314"/>
          </a:xfrm>
          <a:prstGeom prst="rect">
            <a:avLst/>
          </a:prstGeom>
        </p:spPr>
      </p:pic>
      <p:pic>
        <p:nvPicPr>
          <p:cNvPr id="9" name="Picture 8">
            <a:extLst>
              <a:ext uri="{FF2B5EF4-FFF2-40B4-BE49-F238E27FC236}">
                <a16:creationId xmlns:a16="http://schemas.microsoft.com/office/drawing/2014/main" id="{081191EC-7646-41FC-8681-A32106A35C7C}"/>
              </a:ext>
            </a:extLst>
          </p:cNvPr>
          <p:cNvPicPr/>
          <p:nvPr/>
        </p:nvPicPr>
        <p:blipFill rotWithShape="1">
          <a:blip r:embed="rId4"/>
          <a:srcRect r="772"/>
          <a:stretch/>
        </p:blipFill>
        <p:spPr bwMode="auto">
          <a:xfrm>
            <a:off x="2650673" y="1468666"/>
            <a:ext cx="3842652" cy="32010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319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xit" presetSubtype="0" fill="hold"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6" name="Google Shape;2330;p44">
            <a:extLst>
              <a:ext uri="{FF2B5EF4-FFF2-40B4-BE49-F238E27FC236}">
                <a16:creationId xmlns:a16="http://schemas.microsoft.com/office/drawing/2014/main" id="{BB83D751-BFBB-401F-A94D-CA065BC548FA}"/>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SẢN PHẨM ĐẠT ĐƯỢC</a:t>
            </a:r>
          </a:p>
          <a:p>
            <a:pPr algn="ctr"/>
            <a:r>
              <a:rPr lang="en-US" sz="2000" b="1">
                <a:solidFill>
                  <a:schemeClr val="tx1"/>
                </a:solidFill>
                <a:latin typeface="Barlow Semi Condensed"/>
                <a:ea typeface="Barlow Semi Condensed"/>
                <a:cs typeface="Barlow Semi Condensed"/>
                <a:sym typeface="Barlow Semi Condensed"/>
              </a:rPr>
              <a:t>ARDUINO</a:t>
            </a:r>
            <a:endParaRPr lang="en-US" sz="1800" b="1">
              <a:solidFill>
                <a:schemeClr val="tx1"/>
              </a:solidFill>
              <a:latin typeface="Barlow Semi Condensed"/>
              <a:ea typeface="Barlow Semi Condensed"/>
              <a:cs typeface="Barlow Semi Condensed"/>
              <a:sym typeface="Barlow Semi Condensed"/>
            </a:endParaRPr>
          </a:p>
        </p:txBody>
      </p:sp>
      <p:pic>
        <p:nvPicPr>
          <p:cNvPr id="5" name="Picture 4">
            <a:extLst>
              <a:ext uri="{FF2B5EF4-FFF2-40B4-BE49-F238E27FC236}">
                <a16:creationId xmlns:a16="http://schemas.microsoft.com/office/drawing/2014/main" id="{087E328A-C39B-49D9-8E1A-B7529A57CF66}"/>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250064" y="1426464"/>
            <a:ext cx="4643872" cy="3481248"/>
          </a:xfrm>
          <a:prstGeom prst="rect">
            <a:avLst/>
          </a:prstGeom>
          <a:noFill/>
          <a:ln>
            <a:noFill/>
          </a:ln>
        </p:spPr>
      </p:pic>
      <p:pic>
        <p:nvPicPr>
          <p:cNvPr id="8" name="Picture 7">
            <a:extLst>
              <a:ext uri="{FF2B5EF4-FFF2-40B4-BE49-F238E27FC236}">
                <a16:creationId xmlns:a16="http://schemas.microsoft.com/office/drawing/2014/main" id="{FFAE6853-9F2E-419C-892A-4A3A54CEA215}"/>
              </a:ext>
            </a:extLst>
          </p:cNvPr>
          <p:cNvPicPr>
            <a:picLocks noChangeAspect="1"/>
          </p:cNvPicPr>
          <p:nvPr/>
        </p:nvPicPr>
        <p:blipFill rotWithShape="1">
          <a:blip r:embed="rId5" cstate="print">
            <a:alphaModFix/>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t="12361"/>
          <a:stretch/>
        </p:blipFill>
        <p:spPr bwMode="auto">
          <a:xfrm>
            <a:off x="1870192" y="1391637"/>
            <a:ext cx="5403616" cy="3550901"/>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6635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6" name="Google Shape;2330;p44">
            <a:extLst>
              <a:ext uri="{FF2B5EF4-FFF2-40B4-BE49-F238E27FC236}">
                <a16:creationId xmlns:a16="http://schemas.microsoft.com/office/drawing/2014/main" id="{BB83D751-BFBB-401F-A94D-CA065BC548FA}"/>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SẢN PHẨM ĐẠT ĐƯỢC</a:t>
            </a:r>
          </a:p>
          <a:p>
            <a:pPr algn="ctr"/>
            <a:r>
              <a:rPr lang="en-US" sz="2000" b="1">
                <a:solidFill>
                  <a:schemeClr val="tx1"/>
                </a:solidFill>
                <a:latin typeface="Barlow Semi Condensed"/>
                <a:ea typeface="Barlow Semi Condensed"/>
                <a:cs typeface="Barlow Semi Condensed"/>
                <a:sym typeface="Barlow Semi Condensed"/>
              </a:rPr>
              <a:t>ỨNG DỤNG ANDROID</a:t>
            </a:r>
            <a:endParaRPr lang="en-US" sz="1800" b="1">
              <a:solidFill>
                <a:schemeClr val="tx1"/>
              </a:solidFill>
              <a:latin typeface="Barlow Semi Condensed"/>
              <a:ea typeface="Barlow Semi Condensed"/>
              <a:cs typeface="Barlow Semi Condensed"/>
              <a:sym typeface="Barlow Semi Condensed"/>
            </a:endParaRPr>
          </a:p>
        </p:txBody>
      </p:sp>
      <p:pic>
        <p:nvPicPr>
          <p:cNvPr id="7" name="Picture 6">
            <a:extLst>
              <a:ext uri="{FF2B5EF4-FFF2-40B4-BE49-F238E27FC236}">
                <a16:creationId xmlns:a16="http://schemas.microsoft.com/office/drawing/2014/main" id="{BC9E9CB5-193E-4ACB-873E-94A23207E8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8094" y="132131"/>
            <a:ext cx="2253082" cy="4879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B4B56AAB-1070-46DE-B3A4-0692EEB7260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6664" y="132132"/>
            <a:ext cx="2249174" cy="48599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8272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6" name="Google Shape;2330;p44">
            <a:extLst>
              <a:ext uri="{FF2B5EF4-FFF2-40B4-BE49-F238E27FC236}">
                <a16:creationId xmlns:a16="http://schemas.microsoft.com/office/drawing/2014/main" id="{BB83D751-BFBB-401F-A94D-CA065BC548FA}"/>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SẢN PHẨM ĐẠT ĐƯỢC</a:t>
            </a:r>
          </a:p>
          <a:p>
            <a:pPr algn="ctr"/>
            <a:r>
              <a:rPr lang="en-US" sz="2000" b="1">
                <a:solidFill>
                  <a:schemeClr val="tx1"/>
                </a:solidFill>
                <a:latin typeface="Barlow Semi Condensed"/>
                <a:ea typeface="Barlow Semi Condensed"/>
                <a:cs typeface="Barlow Semi Condensed"/>
                <a:sym typeface="Barlow Semi Condensed"/>
              </a:rPr>
              <a:t>GOOGLE ASSISTANT</a:t>
            </a:r>
            <a:endParaRPr lang="en-US" sz="1800" b="1">
              <a:solidFill>
                <a:schemeClr val="tx1"/>
              </a:solidFill>
              <a:latin typeface="Barlow Semi Condensed"/>
              <a:ea typeface="Barlow Semi Condensed"/>
              <a:cs typeface="Barlow Semi Condensed"/>
              <a:sym typeface="Barlow Semi Condensed"/>
            </a:endParaRPr>
          </a:p>
        </p:txBody>
      </p:sp>
      <p:pic>
        <p:nvPicPr>
          <p:cNvPr id="7" name="Picture 6">
            <a:extLst>
              <a:ext uri="{FF2B5EF4-FFF2-40B4-BE49-F238E27FC236}">
                <a16:creationId xmlns:a16="http://schemas.microsoft.com/office/drawing/2014/main" id="{1C40B5F8-B45D-4839-90F7-E47FF01FCAB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4038" y="179617"/>
            <a:ext cx="2215924" cy="4784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013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502713" y="2571750"/>
            <a:ext cx="4138574"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a:t>DEMO</a:t>
            </a:r>
            <a:br>
              <a:rPr lang="en-US" sz="4400"/>
            </a:br>
            <a:r>
              <a:rPr lang="en-US" sz="4400"/>
              <a:t>SẢN PHẨM</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4110056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rgbClr val="77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2"/>
                </a:solidFill>
                <a:latin typeface="Abel"/>
                <a:ea typeface="Abel"/>
                <a:cs typeface="Abel"/>
                <a:sym typeface="Abel"/>
              </a:rPr>
              <a:t>Chuẩn bị</a:t>
            </a:r>
            <a:endParaRPr>
              <a:solidFill>
                <a:schemeClr val="dk2"/>
              </a:solidFill>
              <a:latin typeface="Abel"/>
              <a:ea typeface="Abel"/>
              <a:cs typeface="Abel"/>
              <a:sym typeface="Abel"/>
            </a:endParaRPr>
          </a:p>
        </p:txBody>
      </p:sp>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CÁC THIẾT BỊ CẦN CÓ</a:t>
            </a:r>
            <a:endParaRPr b="1"/>
          </a:p>
        </p:txBody>
      </p:sp>
      <p:sp>
        <p:nvSpPr>
          <p:cNvPr id="20" name="Google Shape;14186;p78">
            <a:extLst>
              <a:ext uri="{FF2B5EF4-FFF2-40B4-BE49-F238E27FC236}">
                <a16:creationId xmlns:a16="http://schemas.microsoft.com/office/drawing/2014/main" id="{BB651D4E-953C-4001-B50C-3F9BD73AC47B}"/>
              </a:ext>
            </a:extLst>
          </p:cNvPr>
          <p:cNvSpPr>
            <a:spLocks noChangeAspect="1"/>
          </p:cNvSpPr>
          <p:nvPr/>
        </p:nvSpPr>
        <p:spPr>
          <a:xfrm>
            <a:off x="4272983" y="879248"/>
            <a:ext cx="597564" cy="594360"/>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84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502713" y="2571750"/>
            <a:ext cx="4138574"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a:t>DEMO</a:t>
            </a:r>
            <a:br>
              <a:rPr lang="en-US" sz="4400"/>
            </a:br>
            <a:r>
              <a:rPr lang="en-US" sz="4400"/>
              <a:t>SẢN PHẨM</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extLst>
      <p:ext uri="{BB962C8B-B14F-4D97-AF65-F5344CB8AC3E}">
        <p14:creationId xmlns:p14="http://schemas.microsoft.com/office/powerpoint/2010/main" val="4146705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922976" y="2601022"/>
            <a:ext cx="5065248"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a:t>KẾT LUẬN</a:t>
            </a:r>
            <a:br>
              <a:rPr lang="en-US" sz="4400"/>
            </a:br>
            <a:r>
              <a:rPr lang="en-US" sz="4400"/>
              <a:t>HƯỚNG PHÁT TRIỂN</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2318631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5" name="Google Shape;2330;p44">
            <a:extLst>
              <a:ext uri="{FF2B5EF4-FFF2-40B4-BE49-F238E27FC236}">
                <a16:creationId xmlns:a16="http://schemas.microsoft.com/office/drawing/2014/main" id="{FE6D3C39-D044-447E-A2EA-7ED79BD4FF94}"/>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KẾT LUẬN</a:t>
            </a:r>
          </a:p>
          <a:p>
            <a:pPr algn="ctr"/>
            <a:r>
              <a:rPr lang="en-US" sz="2000" b="1">
                <a:solidFill>
                  <a:schemeClr val="tx1"/>
                </a:solidFill>
                <a:latin typeface="Barlow Semi Condensed"/>
                <a:ea typeface="Barlow Semi Condensed"/>
                <a:cs typeface="Barlow Semi Condensed"/>
                <a:sym typeface="Barlow Semi Condensed"/>
              </a:rPr>
              <a:t>ƯU ĐIỂM</a:t>
            </a:r>
            <a:endParaRPr lang="en-US" sz="1800" b="1">
              <a:solidFill>
                <a:schemeClr val="tx1"/>
              </a:solidFill>
              <a:latin typeface="Barlow Semi Condensed"/>
              <a:ea typeface="Barlow Semi Condensed"/>
              <a:cs typeface="Barlow Semi Condensed"/>
              <a:sym typeface="Barlow Semi Condensed"/>
            </a:endParaRPr>
          </a:p>
        </p:txBody>
      </p:sp>
      <p:sp>
        <p:nvSpPr>
          <p:cNvPr id="8" name="Google Shape;2330;p44">
            <a:extLst>
              <a:ext uri="{FF2B5EF4-FFF2-40B4-BE49-F238E27FC236}">
                <a16:creationId xmlns:a16="http://schemas.microsoft.com/office/drawing/2014/main" id="{9F2CD533-1970-4441-B278-F147FE3B9F33}"/>
              </a:ext>
            </a:extLst>
          </p:cNvPr>
          <p:cNvSpPr txBox="1">
            <a:spLocks/>
          </p:cNvSpPr>
          <p:nvPr/>
        </p:nvSpPr>
        <p:spPr>
          <a:xfrm>
            <a:off x="848385" y="1467043"/>
            <a:ext cx="74472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spcBef>
                <a:spcPts val="600"/>
              </a:spcBef>
              <a:spcAft>
                <a:spcPts val="600"/>
              </a:spcAft>
            </a:pPr>
            <a:r>
              <a:rPr lang="vi-VN" sz="1800">
                <a:solidFill>
                  <a:schemeClr val="tx1"/>
                </a:solidFill>
              </a:rPr>
              <a:t>- Công tắc thông minh hỗ trợ hầu hết mọi nền tảng từ Website đến ứng dụng Android lẫn trợ lý ảo Google.</a:t>
            </a:r>
          </a:p>
          <a:p>
            <a:pPr algn="just">
              <a:spcBef>
                <a:spcPts val="600"/>
              </a:spcBef>
              <a:spcAft>
                <a:spcPts val="600"/>
              </a:spcAft>
            </a:pPr>
            <a:r>
              <a:rPr lang="vi-VN" sz="1800">
                <a:solidFill>
                  <a:schemeClr val="tx1"/>
                </a:solidFill>
              </a:rPr>
              <a:t>- Công tắc bật/tắt phản hồi nhanh, độ trễ thấp.</a:t>
            </a:r>
          </a:p>
          <a:p>
            <a:pPr algn="just">
              <a:spcBef>
                <a:spcPts val="600"/>
              </a:spcBef>
              <a:spcAft>
                <a:spcPts val="600"/>
              </a:spcAft>
            </a:pPr>
            <a:r>
              <a:rPr lang="vi-VN" sz="1800">
                <a:solidFill>
                  <a:schemeClr val="tx1"/>
                </a:solidFill>
              </a:rPr>
              <a:t>- Giúp người dùng có thể điều khiển công tắc từ xa hoặc rất xa, người dùng có thể bật/tắt công tắc kể cả khi không có ở nhà.</a:t>
            </a:r>
          </a:p>
          <a:p>
            <a:pPr algn="just">
              <a:spcBef>
                <a:spcPts val="600"/>
              </a:spcBef>
              <a:spcAft>
                <a:spcPts val="600"/>
              </a:spcAft>
            </a:pPr>
            <a:r>
              <a:rPr lang="vi-VN" sz="1800">
                <a:solidFill>
                  <a:schemeClr val="tx1"/>
                </a:solidFill>
              </a:rPr>
              <a:t>- Ngoài ra, còn có cảm ứng chạm hỗ trợ bật tắt công tắc phòng khi không có mạng Internet.</a:t>
            </a:r>
          </a:p>
        </p:txBody>
      </p:sp>
    </p:spTree>
    <p:extLst>
      <p:ext uri="{BB962C8B-B14F-4D97-AF65-F5344CB8AC3E}">
        <p14:creationId xmlns:p14="http://schemas.microsoft.com/office/powerpoint/2010/main" val="111626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5" name="Google Shape;2330;p44">
            <a:extLst>
              <a:ext uri="{FF2B5EF4-FFF2-40B4-BE49-F238E27FC236}">
                <a16:creationId xmlns:a16="http://schemas.microsoft.com/office/drawing/2014/main" id="{FE6D3C39-D044-447E-A2EA-7ED79BD4FF94}"/>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KẾT LUẬN</a:t>
            </a:r>
          </a:p>
          <a:p>
            <a:pPr algn="ctr"/>
            <a:r>
              <a:rPr lang="en-US" sz="2000" b="1">
                <a:solidFill>
                  <a:schemeClr val="tx1"/>
                </a:solidFill>
                <a:latin typeface="Barlow Semi Condensed"/>
                <a:ea typeface="Barlow Semi Condensed"/>
                <a:cs typeface="Barlow Semi Condensed"/>
                <a:sym typeface="Barlow Semi Condensed"/>
              </a:rPr>
              <a:t>HẠN CHẾ</a:t>
            </a:r>
            <a:endParaRPr lang="en-US" sz="1800" b="1">
              <a:solidFill>
                <a:schemeClr val="tx1"/>
              </a:solidFill>
              <a:latin typeface="Barlow Semi Condensed"/>
              <a:ea typeface="Barlow Semi Condensed"/>
              <a:cs typeface="Barlow Semi Condensed"/>
              <a:sym typeface="Barlow Semi Condensed"/>
            </a:endParaRPr>
          </a:p>
        </p:txBody>
      </p:sp>
      <p:sp>
        <p:nvSpPr>
          <p:cNvPr id="8" name="Google Shape;2330;p44">
            <a:extLst>
              <a:ext uri="{FF2B5EF4-FFF2-40B4-BE49-F238E27FC236}">
                <a16:creationId xmlns:a16="http://schemas.microsoft.com/office/drawing/2014/main" id="{9F2CD533-1970-4441-B278-F147FE3B9F33}"/>
              </a:ext>
            </a:extLst>
          </p:cNvPr>
          <p:cNvSpPr txBox="1">
            <a:spLocks/>
          </p:cNvSpPr>
          <p:nvPr/>
        </p:nvSpPr>
        <p:spPr>
          <a:xfrm>
            <a:off x="848385" y="1467043"/>
            <a:ext cx="74472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spcBef>
                <a:spcPts val="600"/>
              </a:spcBef>
              <a:spcAft>
                <a:spcPts val="600"/>
              </a:spcAft>
            </a:pPr>
            <a:r>
              <a:rPr lang="vi-VN" sz="1800">
                <a:solidFill>
                  <a:schemeClr val="tx1"/>
                </a:solidFill>
              </a:rPr>
              <a:t>- Công tắc và thiết bị điều khiển phải thường xuyên kết nối mạng Internet.</a:t>
            </a:r>
          </a:p>
          <a:p>
            <a:pPr algn="just">
              <a:spcBef>
                <a:spcPts val="600"/>
              </a:spcBef>
              <a:spcAft>
                <a:spcPts val="600"/>
              </a:spcAft>
            </a:pPr>
            <a:r>
              <a:rPr lang="vi-VN" sz="1800">
                <a:solidFill>
                  <a:schemeClr val="tx1"/>
                </a:solidFill>
              </a:rPr>
              <a:t>- Nếu thay đổi thông tin Wifi thì cần phải nạp lại code.</a:t>
            </a:r>
          </a:p>
          <a:p>
            <a:pPr algn="just">
              <a:spcBef>
                <a:spcPts val="600"/>
              </a:spcBef>
              <a:spcAft>
                <a:spcPts val="600"/>
              </a:spcAft>
            </a:pPr>
            <a:r>
              <a:rPr lang="vi-VN" sz="1800">
                <a:solidFill>
                  <a:schemeClr val="tx1"/>
                </a:solidFill>
              </a:rPr>
              <a:t>- Công tắc còn khá to, cồng kềnh.</a:t>
            </a:r>
          </a:p>
        </p:txBody>
      </p:sp>
    </p:spTree>
    <p:extLst>
      <p:ext uri="{BB962C8B-B14F-4D97-AF65-F5344CB8AC3E}">
        <p14:creationId xmlns:p14="http://schemas.microsoft.com/office/powerpoint/2010/main" val="231107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5" name="Google Shape;2330;p44">
            <a:extLst>
              <a:ext uri="{FF2B5EF4-FFF2-40B4-BE49-F238E27FC236}">
                <a16:creationId xmlns:a16="http://schemas.microsoft.com/office/drawing/2014/main" id="{FE6D3C39-D044-447E-A2EA-7ED79BD4FF94}"/>
              </a:ext>
            </a:extLst>
          </p:cNvPr>
          <p:cNvSpPr txBox="1">
            <a:spLocks/>
          </p:cNvSpPr>
          <p:nvPr/>
        </p:nvSpPr>
        <p:spPr>
          <a:xfrm>
            <a:off x="2494483" y="535838"/>
            <a:ext cx="4155034"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HƯỚNG PHÁT TRIỂN</a:t>
            </a:r>
            <a:endParaRPr lang="en-US" sz="1800" b="1">
              <a:solidFill>
                <a:schemeClr val="tx1"/>
              </a:solidFill>
              <a:latin typeface="Barlow Semi Condensed"/>
              <a:ea typeface="Barlow Semi Condensed"/>
              <a:cs typeface="Barlow Semi Condensed"/>
              <a:sym typeface="Barlow Semi Condensed"/>
            </a:endParaRPr>
          </a:p>
        </p:txBody>
      </p:sp>
      <p:sp>
        <p:nvSpPr>
          <p:cNvPr id="8" name="Google Shape;2330;p44">
            <a:extLst>
              <a:ext uri="{FF2B5EF4-FFF2-40B4-BE49-F238E27FC236}">
                <a16:creationId xmlns:a16="http://schemas.microsoft.com/office/drawing/2014/main" id="{9F2CD533-1970-4441-B278-F147FE3B9F33}"/>
              </a:ext>
            </a:extLst>
          </p:cNvPr>
          <p:cNvSpPr txBox="1">
            <a:spLocks/>
          </p:cNvSpPr>
          <p:nvPr/>
        </p:nvSpPr>
        <p:spPr>
          <a:xfrm>
            <a:off x="848385" y="1467043"/>
            <a:ext cx="74472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spcBef>
                <a:spcPts val="600"/>
              </a:spcBef>
              <a:spcAft>
                <a:spcPts val="600"/>
              </a:spcAft>
            </a:pPr>
            <a:r>
              <a:rPr lang="vi-VN" sz="1800">
                <a:solidFill>
                  <a:schemeClr val="tx1"/>
                </a:solidFill>
              </a:rPr>
              <a:t>- Hỗ trợ thay đổi thông tin Wifi của công tắc</a:t>
            </a:r>
            <a:r>
              <a:rPr lang="en-US" sz="1800">
                <a:solidFill>
                  <a:schemeClr val="tx1"/>
                </a:solidFill>
              </a:rPr>
              <a:t> mà không cần nạp lại code</a:t>
            </a:r>
            <a:r>
              <a:rPr lang="vi-VN" sz="1800">
                <a:solidFill>
                  <a:schemeClr val="tx1"/>
                </a:solidFill>
              </a:rPr>
              <a:t>.</a:t>
            </a:r>
          </a:p>
          <a:p>
            <a:pPr algn="just">
              <a:spcBef>
                <a:spcPts val="600"/>
              </a:spcBef>
              <a:spcAft>
                <a:spcPts val="600"/>
              </a:spcAft>
            </a:pPr>
            <a:r>
              <a:rPr lang="vi-VN" sz="1800">
                <a:solidFill>
                  <a:schemeClr val="tx1"/>
                </a:solidFill>
              </a:rPr>
              <a:t>- Hỗ trợ thêm nhận dạng giọng nói không cần sử dụng trợ lý ảo Google.</a:t>
            </a:r>
          </a:p>
          <a:p>
            <a:pPr algn="just">
              <a:spcBef>
                <a:spcPts val="600"/>
              </a:spcBef>
              <a:spcAft>
                <a:spcPts val="600"/>
              </a:spcAft>
            </a:pPr>
            <a:r>
              <a:rPr lang="vi-VN" sz="1800">
                <a:solidFill>
                  <a:schemeClr val="tx1"/>
                </a:solidFill>
              </a:rPr>
              <a:t>- Hỗ trợ nhiều ngôn ngữ cho ứng dụng Android và Website.</a:t>
            </a:r>
          </a:p>
        </p:txBody>
      </p:sp>
    </p:spTree>
    <p:extLst>
      <p:ext uri="{BB962C8B-B14F-4D97-AF65-F5344CB8AC3E}">
        <p14:creationId xmlns:p14="http://schemas.microsoft.com/office/powerpoint/2010/main" val="248729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3150" y="1377305"/>
            <a:ext cx="4937700" cy="3380549"/>
          </a:xfrm>
          <a:prstGeom prst="rect">
            <a:avLst/>
          </a:prstGeom>
          <a:solidFill>
            <a:schemeClr val="bg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6000"/>
              <a:t>CÁM ƠN</a:t>
            </a:r>
            <a:br>
              <a:rPr lang="en" sz="7200"/>
            </a:br>
            <a:r>
              <a:rPr lang="en" sz="3200"/>
              <a:t>THẦY CÔ VÀ CÁC BẠN ĐÃ LẮNG NGHE</a:t>
            </a:r>
            <a:endParaRPr sz="7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pic>
        <p:nvPicPr>
          <p:cNvPr id="41" name="Picture 40">
            <a:extLst>
              <a:ext uri="{FF2B5EF4-FFF2-40B4-BE49-F238E27FC236}">
                <a16:creationId xmlns:a16="http://schemas.microsoft.com/office/drawing/2014/main" id="{C11A71EA-FBB0-4FE3-B9C4-F878B488C90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8818" y="1192377"/>
            <a:ext cx="2625725" cy="2625725"/>
          </a:xfrm>
          <a:prstGeom prst="rect">
            <a:avLst/>
          </a:prstGeom>
          <a:noFill/>
          <a:ln>
            <a:noFill/>
          </a:ln>
        </p:spPr>
      </p:pic>
      <p:sp>
        <p:nvSpPr>
          <p:cNvPr id="42" name="Google Shape;2330;p44">
            <a:extLst>
              <a:ext uri="{FF2B5EF4-FFF2-40B4-BE49-F238E27FC236}">
                <a16:creationId xmlns:a16="http://schemas.microsoft.com/office/drawing/2014/main" id="{1E941395-0D41-40EA-946F-F11341BA6597}"/>
              </a:ext>
            </a:extLst>
          </p:cNvPr>
          <p:cNvSpPr txBox="1">
            <a:spLocks noGrp="1"/>
          </p:cNvSpPr>
          <p:nvPr>
            <p:ph type="subTitle" idx="1"/>
          </p:nvPr>
        </p:nvSpPr>
        <p:spPr>
          <a:xfrm>
            <a:off x="2926050" y="535838"/>
            <a:ext cx="3291900" cy="6565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chemeClr val="accent1">
                    <a:lumMod val="75000"/>
                  </a:schemeClr>
                </a:solidFill>
                <a:latin typeface="Barlow Semi Condensed"/>
                <a:ea typeface="Barlow Semi Condensed"/>
                <a:cs typeface="Barlow Semi Condensed"/>
                <a:sym typeface="Barlow Semi Condensed"/>
              </a:rPr>
              <a:t>NODEMCU CP2102</a:t>
            </a:r>
            <a:endParaRPr sz="2800" b="1">
              <a:solidFill>
                <a:schemeClr val="accent1">
                  <a:lumMod val="75000"/>
                </a:schemeClr>
              </a:solidFill>
              <a:latin typeface="Barlow Semi Condensed"/>
              <a:ea typeface="Barlow Semi Condensed"/>
              <a:cs typeface="Barlow Semi Condensed"/>
              <a:sym typeface="Barlow Semi Condensed"/>
            </a:endParaRPr>
          </a:p>
        </p:txBody>
      </p:sp>
      <p:sp>
        <p:nvSpPr>
          <p:cNvPr id="43" name="Google Shape;2330;p44">
            <a:extLst>
              <a:ext uri="{FF2B5EF4-FFF2-40B4-BE49-F238E27FC236}">
                <a16:creationId xmlns:a16="http://schemas.microsoft.com/office/drawing/2014/main" id="{D2068E13-BEAA-43C9-9489-EFD809CCD901}"/>
              </a:ext>
            </a:extLst>
          </p:cNvPr>
          <p:cNvSpPr txBox="1">
            <a:spLocks/>
          </p:cNvSpPr>
          <p:nvPr/>
        </p:nvSpPr>
        <p:spPr>
          <a:xfrm>
            <a:off x="804672" y="1258887"/>
            <a:ext cx="40087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lnSpc>
                <a:spcPct val="150000"/>
              </a:lnSpc>
            </a:pPr>
            <a:r>
              <a:rPr lang="en-US" sz="1800" b="1">
                <a:solidFill>
                  <a:schemeClr val="tx1"/>
                </a:solidFill>
                <a:latin typeface="Barlow Semi Condensed"/>
                <a:ea typeface="Barlow Semi Condensed"/>
                <a:cs typeface="Barlow Semi Condensed"/>
                <a:sym typeface="Barlow Semi Condensed"/>
              </a:rPr>
              <a:t>Thông số kỹ thuật:</a:t>
            </a:r>
          </a:p>
          <a:p>
            <a:pPr algn="just"/>
            <a:r>
              <a:rPr lang="en-US" sz="1800">
                <a:solidFill>
                  <a:schemeClr val="tx1"/>
                </a:solidFill>
                <a:latin typeface="Barlow Semi Condensed"/>
                <a:ea typeface="Barlow Semi Condensed"/>
                <a:cs typeface="Barlow Semi Condensed"/>
                <a:sym typeface="Barlow Semi Condensed"/>
              </a:rPr>
              <a:t>- Chip: ESP8266EX.</a:t>
            </a:r>
          </a:p>
          <a:p>
            <a:pPr algn="just"/>
            <a:r>
              <a:rPr lang="en-US" sz="1800">
                <a:solidFill>
                  <a:schemeClr val="tx1"/>
                </a:solidFill>
                <a:latin typeface="Barlow Semi Condensed"/>
                <a:ea typeface="Barlow Semi Condensed"/>
                <a:cs typeface="Barlow Semi Condensed"/>
                <a:sym typeface="Barlow Semi Condensed"/>
              </a:rPr>
              <a:t>- WiFi: 2.4 GHz hỗ trợ chuẩn 802.11 b/g/n.</a:t>
            </a:r>
          </a:p>
          <a:p>
            <a:pPr algn="just"/>
            <a:r>
              <a:rPr lang="en-US" sz="1800">
                <a:solidFill>
                  <a:schemeClr val="tx1"/>
                </a:solidFill>
                <a:latin typeface="Barlow Semi Condensed"/>
                <a:ea typeface="Barlow Semi Condensed"/>
                <a:cs typeface="Barlow Semi Condensed"/>
                <a:sym typeface="Barlow Semi Condensed"/>
              </a:rPr>
              <a:t>- Điện áp hoạt động: 3.3V.</a:t>
            </a:r>
          </a:p>
          <a:p>
            <a:pPr algn="just"/>
            <a:r>
              <a:rPr lang="en-US" sz="1800">
                <a:solidFill>
                  <a:schemeClr val="tx1"/>
                </a:solidFill>
                <a:latin typeface="Barlow Semi Condensed"/>
                <a:ea typeface="Barlow Semi Condensed"/>
                <a:cs typeface="Barlow Semi Condensed"/>
                <a:sym typeface="Barlow Semi Condensed"/>
              </a:rPr>
              <a:t>- Điện áp vào: 5V thông qua cổng USB.</a:t>
            </a:r>
          </a:p>
          <a:p>
            <a:pPr algn="just"/>
            <a:r>
              <a:rPr lang="en-US" sz="1800">
                <a:solidFill>
                  <a:schemeClr val="tx1"/>
                </a:solidFill>
                <a:latin typeface="Barlow Semi Condensed"/>
                <a:ea typeface="Barlow Semi Condensed"/>
                <a:cs typeface="Barlow Semi Condensed"/>
                <a:sym typeface="Barlow Semi Condensed"/>
              </a:rPr>
              <a:t>- Số chân I/O: 11 (tất cả các chân I/O đều có Interrupt/PWM/I2C/One-wire, trừ chân D0).</a:t>
            </a:r>
          </a:p>
        </p:txBody>
      </p:sp>
      <p:sp>
        <p:nvSpPr>
          <p:cNvPr id="44" name="Google Shape;2330;p44">
            <a:extLst>
              <a:ext uri="{FF2B5EF4-FFF2-40B4-BE49-F238E27FC236}">
                <a16:creationId xmlns:a16="http://schemas.microsoft.com/office/drawing/2014/main" id="{87EC046A-6EFF-4B01-A637-518C0239E88C}"/>
              </a:ext>
            </a:extLst>
          </p:cNvPr>
          <p:cNvSpPr txBox="1">
            <a:spLocks/>
          </p:cNvSpPr>
          <p:nvPr/>
        </p:nvSpPr>
        <p:spPr>
          <a:xfrm>
            <a:off x="804672" y="1253969"/>
            <a:ext cx="40087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spcBef>
                <a:spcPts val="600"/>
              </a:spcBef>
              <a:spcAft>
                <a:spcPts val="600"/>
              </a:spcAft>
            </a:pPr>
            <a:r>
              <a:rPr lang="vi-VN" sz="1800">
                <a:solidFill>
                  <a:schemeClr val="tx1"/>
                </a:solidFill>
                <a:latin typeface="Barlow Semi Condensed"/>
                <a:ea typeface="Barlow Semi Condensed"/>
                <a:cs typeface="Barlow Semi Condensed"/>
                <a:sym typeface="Barlow Semi Condensed"/>
              </a:rPr>
              <a:t>Đề tài điều khiển thông qua mạng Internet nên ta sẽ cần dùng đến module Wifi, ở đây ta chọn mạch NodeMCU.</a:t>
            </a:r>
            <a:endParaRPr lang="en-US" sz="1800">
              <a:solidFill>
                <a:schemeClr val="tx1"/>
              </a:solidFill>
              <a:latin typeface="Barlow Semi Condensed"/>
              <a:ea typeface="Barlow Semi Condensed"/>
              <a:cs typeface="Barlow Semi Condensed"/>
              <a:sym typeface="Barlow Semi Condensed"/>
            </a:endParaRPr>
          </a:p>
          <a:p>
            <a:pPr algn="just">
              <a:spcBef>
                <a:spcPts val="600"/>
              </a:spcBef>
              <a:spcAft>
                <a:spcPts val="600"/>
              </a:spcAft>
            </a:pPr>
            <a:r>
              <a:rPr lang="vi-VN" sz="1800">
                <a:solidFill>
                  <a:schemeClr val="tx1"/>
                </a:solidFill>
                <a:latin typeface="Barlow Semi Condensed"/>
                <a:ea typeface="Barlow Semi Condensed"/>
                <a:cs typeface="Barlow Semi Condensed"/>
                <a:sym typeface="Barlow Semi Condensed"/>
              </a:rPr>
              <a:t>Có tổng cộng 2 mạch NodeMCU gồm NodeMCU CP2102 và NodeMCU CH340.</a:t>
            </a:r>
            <a:endParaRPr lang="en-US" sz="1800">
              <a:solidFill>
                <a:schemeClr val="tx1"/>
              </a:solidFill>
              <a:latin typeface="Barlow Semi Condensed"/>
              <a:ea typeface="Barlow Semi Condensed"/>
              <a:cs typeface="Barlow Semi Condensed"/>
              <a:sym typeface="Barlow Semi Condensed"/>
            </a:endParaRPr>
          </a:p>
          <a:p>
            <a:pPr algn="just">
              <a:spcBef>
                <a:spcPts val="600"/>
              </a:spcBef>
              <a:spcAft>
                <a:spcPts val="600"/>
              </a:spcAft>
            </a:pPr>
            <a:r>
              <a:rPr lang="vi-VN" sz="1800">
                <a:solidFill>
                  <a:schemeClr val="tx1"/>
                </a:solidFill>
                <a:latin typeface="Barlow Semi Condensed"/>
                <a:ea typeface="Barlow Semi Condensed"/>
                <a:cs typeface="Barlow Semi Condensed"/>
                <a:sym typeface="Barlow Semi Condensed"/>
              </a:rPr>
              <a:t>Sử dụng mạch NodeMCU CP2102 là khuyên dùng bởi vì mạch NodeMCU CH340 thường không ổn định và dễ bị chết mạch hơn CP2102</a:t>
            </a:r>
            <a:r>
              <a:rPr lang="en-US" sz="1800">
                <a:solidFill>
                  <a:schemeClr val="tx1"/>
                </a:solidFill>
                <a:latin typeface="Barlow Semi Condensed"/>
                <a:ea typeface="Barlow Semi Condensed"/>
                <a:cs typeface="Barlow Semi Condensed"/>
                <a:sym typeface="Barlow Semi Condensed"/>
              </a:rPr>
              <a:t>.</a:t>
            </a:r>
          </a:p>
        </p:txBody>
      </p:sp>
      <p:sp>
        <p:nvSpPr>
          <p:cNvPr id="45" name="Google Shape;2330;p44">
            <a:extLst>
              <a:ext uri="{FF2B5EF4-FFF2-40B4-BE49-F238E27FC236}">
                <a16:creationId xmlns:a16="http://schemas.microsoft.com/office/drawing/2014/main" id="{87E0075A-1082-4368-8958-7DF4384D197C}"/>
              </a:ext>
            </a:extLst>
          </p:cNvPr>
          <p:cNvSpPr txBox="1">
            <a:spLocks/>
          </p:cNvSpPr>
          <p:nvPr/>
        </p:nvSpPr>
        <p:spPr>
          <a:xfrm>
            <a:off x="804672" y="1249051"/>
            <a:ext cx="40087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lnSpc>
                <a:spcPct val="150000"/>
              </a:lnSpc>
            </a:pPr>
            <a:r>
              <a:rPr lang="en-US" sz="1800" b="1">
                <a:solidFill>
                  <a:schemeClr val="tx1"/>
                </a:solidFill>
                <a:latin typeface="Barlow Semi Condensed"/>
                <a:ea typeface="Barlow Semi Condensed"/>
                <a:cs typeface="Barlow Semi Condensed"/>
                <a:sym typeface="Barlow Semi Condensed"/>
              </a:rPr>
              <a:t>Thông số kỹ thuật:</a:t>
            </a:r>
          </a:p>
          <a:p>
            <a:pPr algn="just"/>
            <a:r>
              <a:rPr lang="en-US" sz="1800">
                <a:solidFill>
                  <a:schemeClr val="tx1"/>
                </a:solidFill>
                <a:latin typeface="Barlow Semi Condensed"/>
                <a:ea typeface="Barlow Semi Condensed"/>
                <a:cs typeface="Barlow Semi Condensed"/>
                <a:sym typeface="Barlow Semi Condensed"/>
              </a:rPr>
              <a:t>- Số chân Analog Input: 1 (điện áp vào tối đa 3.3V).</a:t>
            </a:r>
          </a:p>
          <a:p>
            <a:pPr algn="just"/>
            <a:r>
              <a:rPr lang="en-US" sz="1800">
                <a:solidFill>
                  <a:schemeClr val="tx1"/>
                </a:solidFill>
                <a:latin typeface="Barlow Semi Condensed"/>
                <a:ea typeface="Barlow Semi Condensed"/>
                <a:cs typeface="Barlow Semi Condensed"/>
                <a:sym typeface="Barlow Semi Condensed"/>
              </a:rPr>
              <a:t>- Bộ nhớ Flash: 4MB.</a:t>
            </a:r>
          </a:p>
          <a:p>
            <a:pPr algn="just"/>
            <a:r>
              <a:rPr lang="en-US" sz="1800">
                <a:solidFill>
                  <a:schemeClr val="tx1"/>
                </a:solidFill>
                <a:latin typeface="Barlow Semi Condensed"/>
                <a:ea typeface="Barlow Semi Condensed"/>
                <a:cs typeface="Barlow Semi Condensed"/>
                <a:sym typeface="Barlow Semi Condensed"/>
              </a:rPr>
              <a:t>- Giao tiếp: Cable Micro USB.</a:t>
            </a:r>
          </a:p>
          <a:p>
            <a:pPr algn="just"/>
            <a:r>
              <a:rPr lang="en-US" sz="1800">
                <a:solidFill>
                  <a:schemeClr val="tx1"/>
                </a:solidFill>
                <a:latin typeface="Barlow Semi Condensed"/>
                <a:ea typeface="Barlow Semi Condensed"/>
                <a:cs typeface="Barlow Semi Condensed"/>
                <a:sym typeface="Barlow Semi Condensed"/>
              </a:rPr>
              <a:t>- Hỗ trợ bảo mật: WPA/WPA2.</a:t>
            </a:r>
          </a:p>
          <a:p>
            <a:pPr algn="just"/>
            <a:r>
              <a:rPr lang="en-US" sz="1800">
                <a:solidFill>
                  <a:schemeClr val="tx1"/>
                </a:solidFill>
                <a:latin typeface="Barlow Semi Condensed"/>
                <a:ea typeface="Barlow Semi Condensed"/>
                <a:cs typeface="Barlow Semi Condensed"/>
                <a:sym typeface="Barlow Semi Condensed"/>
              </a:rPr>
              <a:t>- Tích hợp giao thức TCP/IP.</a:t>
            </a:r>
          </a:p>
          <a:p>
            <a:pPr algn="just"/>
            <a:r>
              <a:rPr lang="en-US" sz="1800">
                <a:solidFill>
                  <a:schemeClr val="tx1"/>
                </a:solidFill>
                <a:latin typeface="Barlow Semi Condensed"/>
                <a:ea typeface="Barlow Semi Condensed"/>
                <a:cs typeface="Barlow Semi Condensed"/>
                <a:sym typeface="Barlow Semi Condensed"/>
              </a:rPr>
              <a:t>- Lập trình trên các ngôn ngữ: C/C++, Micropython, NodeMCU – Lua.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43"/>
                                        </p:tgtEl>
                                      </p:cBhvr>
                                    </p:animEffect>
                                    <p:set>
                                      <p:cBhvr>
                                        <p:cTn id="30" dur="1" fill="hold">
                                          <p:stCondLst>
                                            <p:cond delay="499"/>
                                          </p:stCondLst>
                                        </p:cTn>
                                        <p:tgtEl>
                                          <p:spTgt spid="4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3" grpId="0" uiExpand="1"/>
      <p:bldP spid="43" grpId="1"/>
      <p:bldP spid="44" grpId="0"/>
      <p:bldP spid="44" grpId="1"/>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83" name="Google Shape;2330;p44">
            <a:extLst>
              <a:ext uri="{FF2B5EF4-FFF2-40B4-BE49-F238E27FC236}">
                <a16:creationId xmlns:a16="http://schemas.microsoft.com/office/drawing/2014/main" id="{2FFAE3A8-66DF-44CF-84F5-453FE2CC3188}"/>
              </a:ext>
            </a:extLst>
          </p:cNvPr>
          <p:cNvSpPr txBox="1">
            <a:spLocks/>
          </p:cNvSpPr>
          <p:nvPr/>
        </p:nvSpPr>
        <p:spPr>
          <a:xfrm>
            <a:off x="2926050" y="535838"/>
            <a:ext cx="3291900"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BOARD TEST MB-102</a:t>
            </a:r>
          </a:p>
        </p:txBody>
      </p:sp>
      <p:sp>
        <p:nvSpPr>
          <p:cNvPr id="284" name="Google Shape;2330;p44">
            <a:extLst>
              <a:ext uri="{FF2B5EF4-FFF2-40B4-BE49-F238E27FC236}">
                <a16:creationId xmlns:a16="http://schemas.microsoft.com/office/drawing/2014/main" id="{EA67BBA7-C779-4A10-B892-22820184D730}"/>
              </a:ext>
            </a:extLst>
          </p:cNvPr>
          <p:cNvSpPr txBox="1">
            <a:spLocks/>
          </p:cNvSpPr>
          <p:nvPr/>
        </p:nvSpPr>
        <p:spPr>
          <a:xfrm>
            <a:off x="804672" y="1258887"/>
            <a:ext cx="40087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r>
              <a:rPr lang="en-US" sz="1800">
                <a:solidFill>
                  <a:schemeClr val="tx1"/>
                </a:solidFill>
              </a:rPr>
              <a:t>Bởi vì có nhiều thiết bị được kết nối với nhau, nhưng NodeMCU chỉ có 1 chân 5V là sử dụng chân Vin và một vài chân GND, thế nên ta cần sử dụng đến Board Test.</a:t>
            </a:r>
          </a:p>
          <a:p>
            <a:pPr algn="just"/>
            <a:endParaRPr lang="en-US" sz="1800">
              <a:solidFill>
                <a:schemeClr val="tx1"/>
              </a:solidFill>
              <a:latin typeface="Barlow Semi Condensed"/>
              <a:ea typeface="Barlow Semi Condensed"/>
              <a:cs typeface="Barlow Semi Condensed"/>
              <a:sym typeface="Barlow Semi Condensed"/>
            </a:endParaRPr>
          </a:p>
          <a:p>
            <a:pPr algn="just">
              <a:lnSpc>
                <a:spcPct val="150000"/>
              </a:lnSpc>
            </a:pPr>
            <a:r>
              <a:rPr lang="en-US" sz="1800" b="1">
                <a:solidFill>
                  <a:schemeClr val="tx1"/>
                </a:solidFill>
                <a:latin typeface="Barlow Semi Condensed"/>
                <a:ea typeface="Barlow Semi Condensed"/>
                <a:cs typeface="Barlow Semi Condensed"/>
                <a:sym typeface="Barlow Semi Condensed"/>
              </a:rPr>
              <a:t>Thông số kỹ thuật:</a:t>
            </a:r>
          </a:p>
          <a:p>
            <a:pPr algn="just"/>
            <a:r>
              <a:rPr lang="vi-VN" sz="1800">
                <a:solidFill>
                  <a:schemeClr val="tx1"/>
                </a:solidFill>
                <a:latin typeface="Barlow Semi Condensed"/>
                <a:ea typeface="Barlow Semi Condensed"/>
                <a:cs typeface="Barlow Semi Condensed"/>
                <a:sym typeface="Barlow Semi Condensed"/>
              </a:rPr>
              <a:t>- Kích thước: 85x55x10mm.</a:t>
            </a:r>
          </a:p>
          <a:p>
            <a:pPr algn="just"/>
            <a:r>
              <a:rPr lang="vi-VN" sz="1800">
                <a:solidFill>
                  <a:schemeClr val="tx1"/>
                </a:solidFill>
                <a:latin typeface="Barlow Semi Condensed"/>
                <a:ea typeface="Barlow Semi Condensed"/>
                <a:cs typeface="Barlow Semi Condensed"/>
                <a:sym typeface="Barlow Semi Condensed"/>
              </a:rPr>
              <a:t>- Khối lượng: 80g.</a:t>
            </a:r>
          </a:p>
        </p:txBody>
      </p:sp>
      <p:pic>
        <p:nvPicPr>
          <p:cNvPr id="286" name="Picture 285">
            <a:extLst>
              <a:ext uri="{FF2B5EF4-FFF2-40B4-BE49-F238E27FC236}">
                <a16:creationId xmlns:a16="http://schemas.microsoft.com/office/drawing/2014/main" id="{EBC971BC-5188-46BE-BB8E-312064EF275C}"/>
              </a:ext>
            </a:extLst>
          </p:cNvPr>
          <p:cNvPicPr/>
          <p:nvPr/>
        </p:nvPicPr>
        <p:blipFill rotWithShape="1">
          <a:blip r:embed="rId3">
            <a:extLst>
              <a:ext uri="{28A0092B-C50C-407E-A947-70E740481C1C}">
                <a14:useLocalDpi xmlns:a14="http://schemas.microsoft.com/office/drawing/2010/main" val="0"/>
              </a:ext>
            </a:extLst>
          </a:blip>
          <a:srcRect t="7974" b="9136"/>
          <a:stretch/>
        </p:blipFill>
        <p:spPr bwMode="auto">
          <a:xfrm>
            <a:off x="5443907" y="1669415"/>
            <a:ext cx="2455545" cy="18046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507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286"/>
                                        </p:tgtEl>
                                        <p:attrNameLst>
                                          <p:attrName>style.visibility</p:attrName>
                                        </p:attrNameLst>
                                      </p:cBhvr>
                                      <p:to>
                                        <p:strVal val="visible"/>
                                      </p:to>
                                    </p:set>
                                    <p:animEffect transition="in" filter="fade">
                                      <p:cBhvr>
                                        <p:cTn id="10" dur="500"/>
                                        <p:tgtEl>
                                          <p:spTgt spid="2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pic>
        <p:nvPicPr>
          <p:cNvPr id="69" name="Picture 68" descr="Amazon.com: SainSmart 4-Channel Relay Module">
            <a:extLst>
              <a:ext uri="{FF2B5EF4-FFF2-40B4-BE49-F238E27FC236}">
                <a16:creationId xmlns:a16="http://schemas.microsoft.com/office/drawing/2014/main" id="{8CE2518A-BAB8-4FBA-932C-881089EB71E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6526" y="1641475"/>
            <a:ext cx="2479675" cy="1860550"/>
          </a:xfrm>
          <a:prstGeom prst="rect">
            <a:avLst/>
          </a:prstGeom>
          <a:noFill/>
          <a:ln>
            <a:noFill/>
          </a:ln>
        </p:spPr>
      </p:pic>
      <p:sp>
        <p:nvSpPr>
          <p:cNvPr id="66" name="Google Shape;2330;p44">
            <a:extLst>
              <a:ext uri="{FF2B5EF4-FFF2-40B4-BE49-F238E27FC236}">
                <a16:creationId xmlns:a16="http://schemas.microsoft.com/office/drawing/2014/main" id="{1A3C6E42-1D4F-44AA-A9EE-FB255D539B0D}"/>
              </a:ext>
            </a:extLst>
          </p:cNvPr>
          <p:cNvSpPr txBox="1">
            <a:spLocks/>
          </p:cNvSpPr>
          <p:nvPr/>
        </p:nvSpPr>
        <p:spPr>
          <a:xfrm>
            <a:off x="2567635" y="535838"/>
            <a:ext cx="4008729" cy="6565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accent1">
                    <a:lumMod val="75000"/>
                  </a:schemeClr>
                </a:solidFill>
                <a:latin typeface="Barlow Semi Condensed"/>
                <a:ea typeface="Barlow Semi Condensed"/>
                <a:cs typeface="Barlow Semi Condensed"/>
                <a:sym typeface="Barlow Semi Condensed"/>
              </a:rPr>
              <a:t>RELAY 4 KÊNH 5V – 220V</a:t>
            </a:r>
          </a:p>
        </p:txBody>
      </p:sp>
      <p:sp>
        <p:nvSpPr>
          <p:cNvPr id="67" name="Google Shape;2330;p44">
            <a:extLst>
              <a:ext uri="{FF2B5EF4-FFF2-40B4-BE49-F238E27FC236}">
                <a16:creationId xmlns:a16="http://schemas.microsoft.com/office/drawing/2014/main" id="{EC2F8F4E-9615-440A-A3D6-D8C52258E58F}"/>
              </a:ext>
            </a:extLst>
          </p:cNvPr>
          <p:cNvSpPr txBox="1">
            <a:spLocks/>
          </p:cNvSpPr>
          <p:nvPr/>
        </p:nvSpPr>
        <p:spPr>
          <a:xfrm>
            <a:off x="804672" y="1258887"/>
            <a:ext cx="4008730" cy="3348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just"/>
            <a:r>
              <a:rPr lang="vi-VN" sz="1800">
                <a:solidFill>
                  <a:schemeClr val="tx1"/>
                </a:solidFill>
              </a:rPr>
              <a:t>Để điều khiển được các thiết bị điện trong gia đình, ta cần sử dụng đến Relay để điều khiển, ở đây ta sử dụng Relay 4 kênh 5V – 220V.</a:t>
            </a:r>
            <a:endParaRPr lang="en-US" sz="1800">
              <a:solidFill>
                <a:schemeClr val="tx1"/>
              </a:solidFill>
            </a:endParaRPr>
          </a:p>
          <a:p>
            <a:pPr algn="just"/>
            <a:endParaRPr lang="en-US" sz="1800">
              <a:solidFill>
                <a:schemeClr val="tx1"/>
              </a:solidFill>
              <a:latin typeface="Barlow Semi Condensed"/>
              <a:ea typeface="Barlow Semi Condensed"/>
              <a:cs typeface="Barlow Semi Condensed"/>
              <a:sym typeface="Barlow Semi Condensed"/>
            </a:endParaRPr>
          </a:p>
          <a:p>
            <a:pPr algn="just">
              <a:lnSpc>
                <a:spcPct val="150000"/>
              </a:lnSpc>
            </a:pPr>
            <a:r>
              <a:rPr lang="en-US" sz="1800" b="1">
                <a:solidFill>
                  <a:schemeClr val="tx1"/>
                </a:solidFill>
                <a:latin typeface="Barlow Semi Condensed"/>
                <a:ea typeface="Barlow Semi Condensed"/>
                <a:cs typeface="Barlow Semi Condensed"/>
                <a:sym typeface="Barlow Semi Condensed"/>
              </a:rPr>
              <a:t>Thông số kỹ thuật:</a:t>
            </a:r>
          </a:p>
          <a:p>
            <a:pPr algn="just"/>
            <a:r>
              <a:rPr lang="vi-VN" sz="1800">
                <a:solidFill>
                  <a:schemeClr val="tx1"/>
                </a:solidFill>
                <a:latin typeface="Barlow Semi Condensed"/>
                <a:ea typeface="Barlow Semi Condensed"/>
                <a:cs typeface="Barlow Semi Condensed"/>
                <a:sym typeface="Barlow Semi Condensed"/>
              </a:rPr>
              <a:t>- Điện áp hoạt động: 5V.</a:t>
            </a:r>
          </a:p>
          <a:p>
            <a:pPr algn="just"/>
            <a:r>
              <a:rPr lang="vi-VN" sz="1800">
                <a:solidFill>
                  <a:schemeClr val="tx1"/>
                </a:solidFill>
                <a:latin typeface="Barlow Semi Condensed"/>
                <a:ea typeface="Barlow Semi Condensed"/>
                <a:cs typeface="Barlow Semi Condensed"/>
                <a:sym typeface="Barlow Semi Condensed"/>
              </a:rPr>
              <a:t>- Ngõ ra Relay tiếp xúc tối đa là AC250V 10A và DC30V 10A.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3657</Words>
  <Application>Microsoft Office PowerPoint</Application>
  <PresentationFormat>On-screen Show (16:9)</PresentationFormat>
  <Paragraphs>318</Paragraphs>
  <Slides>65</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Abel</vt:lpstr>
      <vt:lpstr>Arial</vt:lpstr>
      <vt:lpstr>Barlow Semi Condensed</vt:lpstr>
      <vt:lpstr>Barlow Semi Condensed Medium</vt:lpstr>
      <vt:lpstr>Consolas</vt:lpstr>
      <vt:lpstr>Fjalla One</vt:lpstr>
      <vt:lpstr>Times New Roman</vt:lpstr>
      <vt:lpstr>Technology Consulting by Slidesgo</vt:lpstr>
      <vt:lpstr>CÔNG TẮC THÔNG MINH ĐIỀU KHIỂN QUA TRỢ LÝ ẢO GOOGLE, WEBSITE HOẶC ỨNG DỤNG ANDROID</vt:lpstr>
      <vt:lpstr>NỘI DUNG</vt:lpstr>
      <vt:lpstr>TỔNG QUAN</vt:lpstr>
      <vt:lpstr>MÔ TẢ BÀI TOÁN</vt:lpstr>
      <vt:lpstr>CÁC PHƯƠNG THỨC ĐIỀU KHIỂN</vt:lpstr>
      <vt:lpstr>CÁC THIẾT BỊ CẦN CÓ</vt:lpstr>
      <vt:lpstr>PowerPoint Presentation</vt:lpstr>
      <vt:lpstr>PowerPoint Presentation</vt:lpstr>
      <vt:lpstr>PowerPoint Presentation</vt:lpstr>
      <vt:lpstr>PowerPoint Presentation</vt:lpstr>
      <vt:lpstr>PowerPoint Presentation</vt:lpstr>
      <vt:lpstr>PHÂN TÍCH THIẾT KẾ</vt:lpstr>
      <vt:lpstr>LƯU ĐỒ GIẢI THUẬT ĐỐI VỚI WEBSITE</vt:lpstr>
      <vt:lpstr>PowerPoint Presentation</vt:lpstr>
      <vt:lpstr>PowerPoint Presentation</vt:lpstr>
      <vt:lpstr>PowerPoint Presentation</vt:lpstr>
      <vt:lpstr>LƯU ĐỒ GIẢI THUẬT ĐỐI VỚI ARDUINO</vt:lpstr>
      <vt:lpstr>PowerPoint Presentation</vt:lpstr>
      <vt:lpstr>PowerPoint Presentation</vt:lpstr>
      <vt:lpstr>PowerPoint Presentation</vt:lpstr>
      <vt:lpstr>PowerPoint Presentation</vt:lpstr>
      <vt:lpstr>LƯU ĐỒ GIẢI THUẬT ĐỐI VỚI ỨNG DỤNG ANDROID</vt:lpstr>
      <vt:lpstr>PowerPoint Presentation</vt:lpstr>
      <vt:lpstr>PowerPoint Presentation</vt:lpstr>
      <vt:lpstr>TÌM HIỂU “IF THIS THEN THAT” (IFTTT)</vt:lpstr>
      <vt:lpstr>PowerPoint Presentation</vt:lpstr>
      <vt:lpstr>PowerPoint Presentation</vt:lpstr>
      <vt:lpstr>PowerPoint Presentation</vt:lpstr>
      <vt:lpstr>PowerPoint Presentation</vt:lpstr>
      <vt:lpstr>PowerPoint Presentation</vt:lpstr>
      <vt:lpstr>SƠ ĐỒ KẾT NỐI</vt:lpstr>
      <vt:lpstr>PowerPoint Presentation</vt:lpstr>
      <vt:lpstr>PowerPoint Presentation</vt:lpstr>
      <vt:lpstr>PowerPoint Presentation</vt:lpstr>
      <vt:lpstr>PowerPoint Presentation</vt:lpstr>
      <vt:lpstr>PowerPoint Presentation</vt:lpstr>
      <vt:lpstr>CHƯƠNG TRÌNH ỨNG DỤNG</vt:lpstr>
      <vt:lpstr>CÁC HÀM XỬ LÝ ĐỐI VỚI WEBSITE</vt:lpstr>
      <vt:lpstr>PowerPoint Presentation</vt:lpstr>
      <vt:lpstr>PowerPoint Presentation</vt:lpstr>
      <vt:lpstr>PowerPoint Presentation</vt:lpstr>
      <vt:lpstr>CÁC HÀM XỬ LÝ ĐỐI VỚI ARDUINO</vt:lpstr>
      <vt:lpstr>PowerPoint Presentation</vt:lpstr>
      <vt:lpstr>PowerPoint Presentation</vt:lpstr>
      <vt:lpstr>PowerPoint Presentation</vt:lpstr>
      <vt:lpstr>PowerPoint Presentation</vt:lpstr>
      <vt:lpstr>CÁC HÀM XỬ LÝ ĐỐI VỚI ỨNG DỤNG ANDROID</vt:lpstr>
      <vt:lpstr>PowerPoint Presentation</vt:lpstr>
      <vt:lpstr>PowerPoint Presentation</vt:lpstr>
      <vt:lpstr>CÁC LỆNH XỬ LÝ ĐỐI VỚI IF THIS THEN THAT (IFTTT)</vt:lpstr>
      <vt:lpstr>PowerPoint Presentation</vt:lpstr>
      <vt:lpstr>PowerPoint Presentation</vt:lpstr>
      <vt:lpstr>PowerPoint Presentation</vt:lpstr>
      <vt:lpstr>SẢN PHẨM ĐẠT ĐƯỢC</vt:lpstr>
      <vt:lpstr>PowerPoint Presentation</vt:lpstr>
      <vt:lpstr>PowerPoint Presentation</vt:lpstr>
      <vt:lpstr>PowerPoint Presentation</vt:lpstr>
      <vt:lpstr>PowerPoint Presentation</vt:lpstr>
      <vt:lpstr>DEMO SẢN PHẨM</vt:lpstr>
      <vt:lpstr>DEMO SẢN PHẨM</vt:lpstr>
      <vt:lpstr>KẾT LUẬN HƯỚNG PHÁT TRIỂN</vt:lpstr>
      <vt:lpstr>PowerPoint Presentation</vt:lpstr>
      <vt:lpstr>PowerPoint Presentation</vt:lpstr>
      <vt:lpstr>PowerPoint Presentation</vt:lpstr>
      <vt:lpstr>CÁM ƠN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TẮC THÔNG MINH ĐIỀU KHIỂN QUA TRỢ LÝ ẢO GOOGLE, WEBSITE HOẶC ỨNG DỤNG ANDROID</dc:title>
  <cp:lastModifiedBy>Tấn Thịnh Huỳnh</cp:lastModifiedBy>
  <cp:revision>252</cp:revision>
  <dcterms:modified xsi:type="dcterms:W3CDTF">2020-12-30T12:56:51Z</dcterms:modified>
</cp:coreProperties>
</file>